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2"/>
  </p:sldMasterIdLst>
  <p:notesMasterIdLst>
    <p:notesMasterId r:id="rId46"/>
  </p:notesMasterIdLst>
  <p:sldIdLst>
    <p:sldId id="256" r:id="rId3"/>
    <p:sldId id="257" r:id="rId4"/>
    <p:sldId id="987" r:id="rId5"/>
    <p:sldId id="991" r:id="rId6"/>
    <p:sldId id="992" r:id="rId7"/>
    <p:sldId id="990" r:id="rId8"/>
    <p:sldId id="989" r:id="rId9"/>
    <p:sldId id="1002" r:id="rId10"/>
    <p:sldId id="1005" r:id="rId11"/>
    <p:sldId id="995" r:id="rId12"/>
    <p:sldId id="994" r:id="rId13"/>
    <p:sldId id="998" r:id="rId14"/>
    <p:sldId id="996" r:id="rId15"/>
    <p:sldId id="999" r:id="rId16"/>
    <p:sldId id="1000" r:id="rId17"/>
    <p:sldId id="1001" r:id="rId18"/>
    <p:sldId id="1010" r:id="rId19"/>
    <p:sldId id="1003" r:id="rId20"/>
    <p:sldId id="1006" r:id="rId21"/>
    <p:sldId id="1004" r:id="rId22"/>
    <p:sldId id="1007" r:id="rId23"/>
    <p:sldId id="988" r:id="rId24"/>
    <p:sldId id="549" r:id="rId25"/>
    <p:sldId id="1014" r:id="rId26"/>
    <p:sldId id="1013" r:id="rId27"/>
    <p:sldId id="959" r:id="rId28"/>
    <p:sldId id="1008" r:id="rId29"/>
    <p:sldId id="960" r:id="rId30"/>
    <p:sldId id="1012" r:id="rId31"/>
    <p:sldId id="1017" r:id="rId32"/>
    <p:sldId id="1015" r:id="rId33"/>
    <p:sldId id="963" r:id="rId34"/>
    <p:sldId id="965" r:id="rId35"/>
    <p:sldId id="968" r:id="rId36"/>
    <p:sldId id="969" r:id="rId37"/>
    <p:sldId id="978" r:id="rId38"/>
    <p:sldId id="970" r:id="rId39"/>
    <p:sldId id="979" r:id="rId40"/>
    <p:sldId id="971" r:id="rId41"/>
    <p:sldId id="980" r:id="rId42"/>
    <p:sldId id="1009" r:id="rId43"/>
    <p:sldId id="1016" r:id="rId44"/>
    <p:sldId id="259"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E20000"/>
    <a:srgbClr val="5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9"/>
    <p:restoredTop sz="89910"/>
  </p:normalViewPr>
  <p:slideViewPr>
    <p:cSldViewPr snapToGrid="0" snapToObjects="1">
      <p:cViewPr varScale="1">
        <p:scale>
          <a:sx n="98" d="100"/>
          <a:sy n="98" d="100"/>
        </p:scale>
        <p:origin x="11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7"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78"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 </a:t>
            </a:r>
          </a:p>
        </p:txBody>
      </p:sp>
      <p:sp>
        <p:nvSpPr>
          <p:cNvPr id="79"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 </a:t>
            </a:r>
          </a:p>
        </p:txBody>
      </p:sp>
      <p:sp>
        <p:nvSpPr>
          <p:cNvPr id="80"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 </a:t>
            </a:r>
          </a:p>
        </p:txBody>
      </p:sp>
      <p:sp>
        <p:nvSpPr>
          <p:cNvPr id="81" name="PlaceHolder 5"/>
          <p:cNvSpPr>
            <a:spLocks noGrp="1"/>
          </p:cNvSpPr>
          <p:nvPr>
            <p:ph type="sldNum"/>
          </p:nvPr>
        </p:nvSpPr>
        <p:spPr>
          <a:xfrm>
            <a:off x="4278960" y="10157400"/>
            <a:ext cx="3280680" cy="534240"/>
          </a:xfrm>
          <a:prstGeom prst="rect">
            <a:avLst/>
          </a:prstGeom>
        </p:spPr>
        <p:txBody>
          <a:bodyPr lIns="0" tIns="0" rIns="0" bIns="0" anchor="b"/>
          <a:lstStyle/>
          <a:p>
            <a:pPr algn="r"/>
            <a:fld id="{7B18E393-7941-4FC7-9A40-00345B2F2CB1}"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body"/>
          </p:nvPr>
        </p:nvSpPr>
        <p:spPr>
          <a:xfrm>
            <a:off x="685800" y="4343400"/>
            <a:ext cx="5482800" cy="411120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94"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75C5EF3-F2E6-4602-BE28-6A112E69C9D6}"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10</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4116957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11</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33613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12</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3114245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13</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2027015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14</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15409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15</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165376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16</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308179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17</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459677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18</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1701107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19</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65134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6513FD7-EA84-409D-8953-483EDE7BEC40}" type="slidenum">
              <a:rPr lang="en-US" sz="1200" b="0" strike="noStrike" spc="-1">
                <a:solidFill>
                  <a:srgbClr val="000000"/>
                </a:solidFill>
                <a:uFill>
                  <a:solidFill>
                    <a:srgbClr val="FFFFFF"/>
                  </a:solidFill>
                </a:uFill>
                <a:latin typeface="Times New Roman"/>
              </a:rPr>
              <a:t>2</a:t>
            </a:fld>
            <a:endParaRPr lang="en-US" sz="18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685800" y="4343400"/>
            <a:ext cx="5482800" cy="411120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20</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1204371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21</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132601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22</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1568262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C0E7540-D774-5D42-8D4C-B2C4F4FF25A5}" type="slidenum">
              <a:rPr lang="en-US"/>
              <a:pPr/>
              <a:t>23</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en-US">
              <a:ea typeface="ＭＳ Ｐゴシック" charset="-128"/>
              <a:cs typeface="ＭＳ Ｐゴシック" charset="-128"/>
            </a:endParaRPr>
          </a:p>
        </p:txBody>
      </p:sp>
    </p:spTree>
    <p:extLst>
      <p:ext uri="{BB962C8B-B14F-4D97-AF65-F5344CB8AC3E}">
        <p14:creationId xmlns:p14="http://schemas.microsoft.com/office/powerpoint/2010/main" val="1191331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C0E7540-D774-5D42-8D4C-B2C4F4FF25A5}" type="slidenum">
              <a:rPr lang="en-US"/>
              <a:pPr/>
              <a:t>24</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en-US">
              <a:ea typeface="ＭＳ Ｐゴシック" charset="-128"/>
              <a:cs typeface="ＭＳ Ｐゴシック" charset="-128"/>
            </a:endParaRPr>
          </a:p>
        </p:txBody>
      </p:sp>
    </p:spTree>
    <p:extLst>
      <p:ext uri="{BB962C8B-B14F-4D97-AF65-F5344CB8AC3E}">
        <p14:creationId xmlns:p14="http://schemas.microsoft.com/office/powerpoint/2010/main" val="2306289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AC0E7540-D774-5D42-8D4C-B2C4F4FF25A5}" type="slidenum">
              <a:rPr lang="en-US"/>
              <a:pPr/>
              <a:t>25</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en-US">
              <a:ea typeface="ＭＳ Ｐゴシック" charset="-128"/>
              <a:cs typeface="ＭＳ Ｐゴシック" charset="-128"/>
            </a:endParaRPr>
          </a:p>
        </p:txBody>
      </p:sp>
    </p:spTree>
    <p:extLst>
      <p:ext uri="{BB962C8B-B14F-4D97-AF65-F5344CB8AC3E}">
        <p14:creationId xmlns:p14="http://schemas.microsoft.com/office/powerpoint/2010/main" val="1727954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26</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4008498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28</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3131900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Stripe contention</a:t>
            </a:r>
          </a:p>
          <a:p>
            <a:pPr marL="171450" indent="-171450">
              <a:buFont typeface="Arial" panose="020B0604020202020204" pitchFamily="34" charset="0"/>
              <a:buChar char="•"/>
            </a:pPr>
            <a:r>
              <a:rPr lang="en-GB" dirty="0"/>
              <a:t>File system lock protocol: </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29</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4083700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30</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282038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Nowadays high performance computing is ubiquitous. Many branches of science today use HPC for their research. Some example include CFD codes used by aircraft manufacturer to understand how air flows on the wings and body of aircrafts, at the same time reducing the number of expensive prototypes and wind tunnel tests; the particle in cell simulation to study how plasma propagates and interact with the magnetic field of the earth and other cosmic bodies; the study of universe and even of the human brain works. All these applications today run on supercomputers and operate on very large datasets that often do not fit into system memory and have to be stored in a parallel file system. This is one of the major concern for performance.</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3</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3940943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32</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2692149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Point out</a:t>
            </a:r>
          </a:p>
          <a:p>
            <a:pPr marL="171450" indent="-171450">
              <a:buFont typeface="Arial" panose="020B0604020202020204" pitchFamily="34" charset="0"/>
              <a:buChar char="•"/>
            </a:pPr>
            <a:r>
              <a:rPr lang="en-US" dirty="0"/>
              <a:t>Decreasing synchronization and write time with </a:t>
            </a:r>
            <a:r>
              <a:rPr lang="en-US" dirty="0" err="1"/>
              <a:t>coll</a:t>
            </a:r>
            <a:r>
              <a:rPr lang="en-US" dirty="0"/>
              <a:t> buff size</a:t>
            </a:r>
          </a:p>
          <a:p>
            <a:pPr marL="171450" indent="-171450">
              <a:buFont typeface="Arial" panose="020B0604020202020204" pitchFamily="34" charset="0"/>
              <a:buChar char="•"/>
            </a:pPr>
            <a:r>
              <a:rPr lang="en-US" dirty="0"/>
              <a:t>Increasing communication  with </a:t>
            </a:r>
            <a:r>
              <a:rPr lang="en-US" dirty="0" err="1"/>
              <a:t>coll</a:t>
            </a:r>
            <a:r>
              <a:rPr lang="en-US" dirty="0"/>
              <a:t> buff size</a:t>
            </a:r>
          </a:p>
          <a:p>
            <a:pPr marL="171450" indent="-171450">
              <a:buFont typeface="Arial" panose="020B0604020202020204" pitchFamily="34" charset="0"/>
              <a:buChar char="•"/>
            </a:pPr>
            <a:r>
              <a:rPr lang="en-US" dirty="0"/>
              <a:t>Increasing synchronization with more aggregators</a:t>
            </a:r>
          </a:p>
        </p:txBody>
      </p:sp>
      <p:sp>
        <p:nvSpPr>
          <p:cNvPr id="4" name="Slide Number Placeholder 3"/>
          <p:cNvSpPr>
            <a:spLocks noGrp="1"/>
          </p:cNvSpPr>
          <p:nvPr>
            <p:ph type="sldNum" idx="10"/>
          </p:nvPr>
        </p:nvSpPr>
        <p:spPr/>
        <p:txBody>
          <a:bodyPr/>
          <a:lstStyle/>
          <a:p>
            <a:pPr algn="r"/>
            <a:fld id="{7B18E393-7941-4FC7-9A40-00345B2F2CB1}" type="slidenum">
              <a:rPr lang="en-US" sz="1400" b="0" strike="noStrike" spc="-1" smtClean="0">
                <a:solidFill>
                  <a:srgbClr val="000000"/>
                </a:solidFill>
                <a:uFill>
                  <a:solidFill>
                    <a:srgbClr val="FFFFFF"/>
                  </a:solidFill>
                </a:uFill>
                <a:latin typeface="Times New Roman"/>
              </a:rPr>
              <a:t>35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90473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Point out</a:t>
            </a:r>
          </a:p>
          <a:p>
            <a:pPr marL="171450" indent="-171450">
              <a:buFont typeface="Arial" panose="020B0604020202020204" pitchFamily="34" charset="0"/>
              <a:buChar char="•"/>
            </a:pPr>
            <a:r>
              <a:rPr lang="en-US" dirty="0"/>
              <a:t>Constant write cost</a:t>
            </a:r>
          </a:p>
          <a:p>
            <a:pPr marL="171450" indent="-171450">
              <a:buFont typeface="Arial" panose="020B0604020202020204" pitchFamily="34" charset="0"/>
              <a:buChar char="•"/>
            </a:pPr>
            <a:r>
              <a:rPr lang="en-US" dirty="0"/>
              <a:t>Decreasing sync cost</a:t>
            </a:r>
          </a:p>
        </p:txBody>
      </p:sp>
      <p:sp>
        <p:nvSpPr>
          <p:cNvPr id="4" name="Slide Number Placeholder 3"/>
          <p:cNvSpPr>
            <a:spLocks noGrp="1"/>
          </p:cNvSpPr>
          <p:nvPr>
            <p:ph type="sldNum" idx="10"/>
          </p:nvPr>
        </p:nvSpPr>
        <p:spPr/>
        <p:txBody>
          <a:bodyPr/>
          <a:lstStyle/>
          <a:p>
            <a:pPr algn="r"/>
            <a:fld id="{7B18E393-7941-4FC7-9A40-00345B2F2CB1}" type="slidenum">
              <a:rPr lang="en-US" sz="1400" b="0" strike="noStrike" spc="-1" smtClean="0">
                <a:solidFill>
                  <a:srgbClr val="000000"/>
                </a:solidFill>
                <a:uFill>
                  <a:solidFill>
                    <a:srgbClr val="FFFFFF"/>
                  </a:solidFill>
                </a:uFill>
                <a:latin typeface="Times New Roman"/>
              </a:rPr>
              <a:t>36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49674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Point out that communication overhead cost is reduced compared to previous case because the amount of data exchanges is much less</a:t>
            </a:r>
          </a:p>
        </p:txBody>
      </p:sp>
      <p:sp>
        <p:nvSpPr>
          <p:cNvPr id="4" name="Slide Number Placeholder 3"/>
          <p:cNvSpPr>
            <a:spLocks noGrp="1"/>
          </p:cNvSpPr>
          <p:nvPr>
            <p:ph type="sldNum" idx="10"/>
          </p:nvPr>
        </p:nvSpPr>
        <p:spPr/>
        <p:txBody>
          <a:bodyPr/>
          <a:lstStyle/>
          <a:p>
            <a:pPr algn="r"/>
            <a:fld id="{7B18E393-7941-4FC7-9A40-00345B2F2CB1}" type="slidenum">
              <a:rPr lang="en-US" sz="1400" b="0" strike="noStrike" spc="-1" smtClean="0">
                <a:solidFill>
                  <a:srgbClr val="000000"/>
                </a:solidFill>
                <a:uFill>
                  <a:solidFill>
                    <a:srgbClr val="FFFFFF"/>
                  </a:solidFill>
                </a:uFill>
                <a:latin typeface="Times New Roman"/>
              </a:rPr>
              <a:t>37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49934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41</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3980155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For cost efficiency reasons, parallel file system are disk based and limit the use of faster and more expensive storage technology (like SSDs) to a limited subset of data and metadata. Unfortunately, as we can see from the diagram, HDDs are many orders of magnitude slower than CPUs. This causes accesses to data in the file system to stall applications for a considerable amount of their run-time. Additionally, the performance gap between CPUs and HDDs has been increasing steadily for many years and things are not improving with the release of many integrated core architectures like KNC and KNL and accelerators like GPGPUs and FPGAs.</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4</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194368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Historically engineers have addressed the performance gap between CPU and Memories by inserting smaller but faster cache memories in between, thus building a memory hierarchy in which accesses to fast caches can, under certain conditions, hide the latency of slower but larger memories. For HDDs the same technique is implemented using the system DRAM as cache. In Linux this cache is called Page Cache.</a:t>
            </a:r>
          </a:p>
          <a:p>
            <a:r>
              <a:rPr lang="en-GB" dirty="0"/>
              <a:t> </a:t>
            </a:r>
          </a:p>
          <a:p>
            <a:r>
              <a:rPr lang="en-GB" dirty="0"/>
              <a:t>Caching exploits some intrinsic property of I/O patterns, namely temporal and spatial locality of reference. That means that data accessed most recently (or spatially close to accessed data) has a higher chance to be accessed again or to be referenced again in the future. Therefore, it is beneficial if this data is kept in cache to minimize the performance penalty of accessing it from the HDD. Likewise, temporal locality means that more recent data has higher probability of being accessed than older data. </a:t>
            </a:r>
          </a:p>
          <a:p>
            <a:endParaRPr lang="en-GB" dirty="0"/>
          </a:p>
          <a:p>
            <a:r>
              <a:rPr lang="en-GB" dirty="0"/>
              <a:t>Spatial locality of references is exploited to implement read-ahead strategies that prefetch data from the HDD into DRAM in an effort to predict the future. Temporal locality of references is exploited to implement cache replacement strategies that prioritize the retention of most recently used data (LRU). Unfortunately, such simple heuristic don’t work for HPC applications that have more complex access patterns.</a:t>
            </a:r>
          </a:p>
          <a:p>
            <a:endParaRPr lang="en-GB" dirty="0"/>
          </a:p>
          <a:p>
            <a:r>
              <a:rPr lang="en-GB" dirty="0"/>
              <a:t>For write patterns the cache can also be used to buffer stores so that applications can return to computation faster while data is transferred from cache to disk asynchronously. However, cache have reduce capacity and cannot accommodate large datasets.</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5</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4129871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In this thesis we have focused on well known caching techniques and tried to adapt them to the HPC world to improve application’s performance. In the first part I will discuss our approach for Analytics applications that are predominantly read oriented and how we can improve performance using GUIDED I/O interfaces.</a:t>
            </a:r>
          </a:p>
          <a:p>
            <a:endParaRPr lang="en-GB" dirty="0"/>
          </a:p>
          <a:p>
            <a:r>
              <a:rPr lang="en-GB" dirty="0"/>
              <a:t>In the second part of the presentation I will talk about simulation codes that are predominantly write oriented and need to save their computational context to persistent storage in order to be able to recover from system failures.</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6</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265736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This slide is to explain what the small I/O problem is about in shared files</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7</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192125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t>There exist different approaches to prefetching, each targeting a different type of behaviour.</a:t>
            </a:r>
          </a:p>
          <a:p>
            <a:endParaRPr lang="en-GB" dirty="0"/>
          </a:p>
          <a:p>
            <a:pPr indent="-163513">
              <a:spcBef>
                <a:spcPct val="0"/>
              </a:spcBef>
              <a:buFont typeface="Courier New" panose="02070309020205020404" pitchFamily="49" charset="0"/>
              <a:buChar char="o"/>
            </a:pPr>
            <a:r>
              <a:rPr lang="en-US" sz="1200" kern="1200" dirty="0">
                <a:solidFill>
                  <a:schemeClr val="bg1"/>
                </a:solidFill>
                <a:latin typeface="Calibri" panose="020F0502020204030204" pitchFamily="34" charset="0"/>
                <a:ea typeface="+mn-ea"/>
                <a:cs typeface="Calibri" panose="020F0502020204030204" pitchFamily="34" charset="0"/>
              </a:rPr>
              <a:t>Mowry et al. “</a:t>
            </a:r>
            <a:r>
              <a:rPr lang="en-US" sz="1200" dirty="0">
                <a:solidFill>
                  <a:schemeClr val="bg1"/>
                </a:solidFill>
                <a:latin typeface="Calibri" panose="020F0502020204030204" pitchFamily="34" charset="0"/>
                <a:cs typeface="Calibri" panose="020F0502020204030204" pitchFamily="34" charset="0"/>
              </a:rPr>
              <a:t>Automatic compiler-inserted i/o prefetching for out-of-core applications”</a:t>
            </a:r>
          </a:p>
          <a:p>
            <a:pPr indent="-163513">
              <a:spcBef>
                <a:spcPct val="0"/>
              </a:spcBef>
              <a:buFont typeface="Courier New" panose="02070309020205020404" pitchFamily="49" charset="0"/>
              <a:buChar char="o"/>
            </a:pPr>
            <a:r>
              <a:rPr lang="en-US" sz="1200" kern="1200" dirty="0">
                <a:solidFill>
                  <a:schemeClr val="bg1"/>
                </a:solidFill>
                <a:latin typeface="Calibri" panose="020F0502020204030204" pitchFamily="34" charset="0"/>
                <a:ea typeface="+mn-ea"/>
                <a:cs typeface="Calibri" panose="020F0502020204030204" pitchFamily="34" charset="0"/>
              </a:rPr>
              <a:t>Brown et al. “Compiler based i/o prefetching for out-of-core applications”</a:t>
            </a:r>
          </a:p>
          <a:p>
            <a:endParaRPr lang="en-GB" dirty="0"/>
          </a:p>
          <a:p>
            <a:pPr indent="-163513">
              <a:spcBef>
                <a:spcPct val="0"/>
              </a:spcBef>
              <a:buFont typeface="Courier New" panose="02070309020205020404" pitchFamily="49" charset="0"/>
              <a:buChar char="o"/>
            </a:pPr>
            <a:r>
              <a:rPr lang="en-US" sz="1200" kern="1200" dirty="0">
                <a:solidFill>
                  <a:schemeClr val="bg1"/>
                </a:solidFill>
                <a:latin typeface="Calibri" panose="020F0502020204030204" pitchFamily="34" charset="0"/>
                <a:ea typeface="+mn-ea"/>
                <a:cs typeface="Calibri" panose="020F0502020204030204" pitchFamily="34" charset="0"/>
              </a:rPr>
              <a:t>Tran and Reed “Automatic </a:t>
            </a:r>
            <a:r>
              <a:rPr lang="en-US" sz="1200" kern="1200" dirty="0" err="1">
                <a:solidFill>
                  <a:schemeClr val="bg1"/>
                </a:solidFill>
                <a:latin typeface="Calibri" panose="020F0502020204030204" pitchFamily="34" charset="0"/>
                <a:ea typeface="+mn-ea"/>
                <a:cs typeface="Calibri" panose="020F0502020204030204" pitchFamily="34" charset="0"/>
              </a:rPr>
              <a:t>arima</a:t>
            </a:r>
            <a:r>
              <a:rPr lang="en-US" sz="1200" kern="1200" dirty="0">
                <a:solidFill>
                  <a:schemeClr val="bg1"/>
                </a:solidFill>
                <a:latin typeface="Calibri" panose="020F0502020204030204" pitchFamily="34" charset="0"/>
                <a:ea typeface="+mn-ea"/>
                <a:cs typeface="Calibri" panose="020F0502020204030204" pitchFamily="34" charset="0"/>
              </a:rPr>
              <a:t> time series modeling for adaptive i/o prefetching”</a:t>
            </a:r>
          </a:p>
          <a:p>
            <a:pPr indent="-163513">
              <a:spcBef>
                <a:spcPct val="0"/>
              </a:spcBef>
              <a:buFont typeface="Courier New" panose="02070309020205020404" pitchFamily="49" charset="0"/>
              <a:buChar char="o"/>
            </a:pPr>
            <a:r>
              <a:rPr lang="en-US" sz="1200" kern="1200" dirty="0">
                <a:solidFill>
                  <a:schemeClr val="bg1"/>
                </a:solidFill>
                <a:latin typeface="Calibri" panose="020F0502020204030204" pitchFamily="34" charset="0"/>
                <a:ea typeface="+mn-ea"/>
                <a:cs typeface="Calibri" panose="020F0502020204030204" pitchFamily="34" charset="0"/>
              </a:rPr>
              <a:t>He et al. “I/O acceleration with pattern detection”</a:t>
            </a:r>
          </a:p>
          <a:p>
            <a:pPr indent="-163513">
              <a:spcBef>
                <a:spcPct val="0"/>
              </a:spcBef>
              <a:buFont typeface="Courier New" panose="02070309020205020404" pitchFamily="49" charset="0"/>
              <a:buChar char="o"/>
            </a:pPr>
            <a:r>
              <a:rPr lang="en-US" sz="1200" kern="1200" dirty="0">
                <a:solidFill>
                  <a:schemeClr val="bg1"/>
                </a:solidFill>
                <a:latin typeface="Calibri" panose="020F0502020204030204" pitchFamily="34" charset="0"/>
                <a:ea typeface="+mn-ea"/>
                <a:cs typeface="Calibri" panose="020F0502020204030204" pitchFamily="34" charset="0"/>
              </a:rPr>
              <a:t>He et al. “</a:t>
            </a:r>
            <a:r>
              <a:rPr lang="en-US" sz="1200" kern="1200" dirty="0" err="1">
                <a:solidFill>
                  <a:schemeClr val="bg1"/>
                </a:solidFill>
                <a:latin typeface="Calibri" panose="020F0502020204030204" pitchFamily="34" charset="0"/>
                <a:ea typeface="+mn-ea"/>
                <a:cs typeface="Calibri" panose="020F0502020204030204" pitchFamily="34" charset="0"/>
              </a:rPr>
              <a:t>Knowac</a:t>
            </a:r>
            <a:r>
              <a:rPr lang="en-US" sz="1200" kern="1200" dirty="0">
                <a:solidFill>
                  <a:schemeClr val="bg1"/>
                </a:solidFill>
                <a:latin typeface="Calibri" panose="020F0502020204030204" pitchFamily="34" charset="0"/>
                <a:ea typeface="+mn-ea"/>
                <a:cs typeface="Calibri" panose="020F0502020204030204" pitchFamily="34" charset="0"/>
              </a:rPr>
              <a:t>: I/O prefetch via accumulated knowledge</a:t>
            </a:r>
          </a:p>
          <a:p>
            <a:endParaRPr lang="en-GB" dirty="0"/>
          </a:p>
          <a:p>
            <a:pPr indent="-163513">
              <a:spcBef>
                <a:spcPct val="0"/>
              </a:spcBef>
              <a:buFont typeface="Courier New" panose="02070309020205020404" pitchFamily="49" charset="0"/>
              <a:buChar char="o"/>
            </a:pPr>
            <a:r>
              <a:rPr lang="en-US" sz="1200" kern="1200" dirty="0">
                <a:solidFill>
                  <a:schemeClr val="bg1"/>
                </a:solidFill>
                <a:latin typeface="Calibri" panose="020F0502020204030204" pitchFamily="34" charset="0"/>
                <a:ea typeface="+mn-ea"/>
                <a:cs typeface="Calibri" panose="020F0502020204030204" pitchFamily="34" charset="0"/>
              </a:rPr>
              <a:t>Chang and Gibson: “Automatic hint generation through speculative execution”</a:t>
            </a:r>
          </a:p>
          <a:p>
            <a:pPr indent="-163513">
              <a:spcBef>
                <a:spcPct val="0"/>
              </a:spcBef>
              <a:buFont typeface="Courier New" panose="02070309020205020404" pitchFamily="49" charset="0"/>
              <a:buChar char="o"/>
            </a:pPr>
            <a:r>
              <a:rPr lang="en-US" sz="1200" dirty="0">
                <a:solidFill>
                  <a:schemeClr val="bg1"/>
                </a:solidFill>
                <a:latin typeface="Calibri" panose="020F0502020204030204" pitchFamily="34" charset="0"/>
                <a:cs typeface="Calibri" panose="020F0502020204030204" pitchFamily="34" charset="0"/>
              </a:rPr>
              <a:t>Chen et al. “Hiding i/o latency with pre-execution prefetching for parallel applications”</a:t>
            </a:r>
            <a:endParaRPr lang="en-US" sz="1200" kern="1200" dirty="0">
              <a:solidFill>
                <a:schemeClr val="bg1"/>
              </a:solidFill>
              <a:latin typeface="Calibri" panose="020F0502020204030204" pitchFamily="34" charset="0"/>
              <a:ea typeface="+mn-ea"/>
              <a:cs typeface="Calibri" panose="020F0502020204030204" pitchFamily="34" charset="0"/>
            </a:endParaRPr>
          </a:p>
          <a:p>
            <a:endParaRPr lang="en-GB" dirty="0"/>
          </a:p>
          <a:p>
            <a:pPr indent="-163513">
              <a:spcBef>
                <a:spcPct val="0"/>
              </a:spcBef>
              <a:buFont typeface="Courier New" panose="02070309020205020404" pitchFamily="49" charset="0"/>
              <a:buChar char="o"/>
            </a:pPr>
            <a:r>
              <a:rPr lang="en-US" sz="1200" kern="1200" dirty="0">
                <a:solidFill>
                  <a:schemeClr val="bg1"/>
                </a:solidFill>
                <a:latin typeface="Calibri" panose="020F0502020204030204" pitchFamily="34" charset="0"/>
                <a:ea typeface="+mn-ea"/>
                <a:cs typeface="Calibri" panose="020F0502020204030204" pitchFamily="34" charset="0"/>
              </a:rPr>
              <a:t>Patterson et al. “Informed prefetching and caching</a:t>
            </a:r>
          </a:p>
          <a:p>
            <a:pPr indent="-163513">
              <a:spcBef>
                <a:spcPct val="0"/>
              </a:spcBef>
              <a:buFont typeface="Courier New" panose="02070309020205020404" pitchFamily="49" charset="0"/>
              <a:buChar char="o"/>
            </a:pPr>
            <a:r>
              <a:rPr lang="en-US" sz="1200" kern="1200" dirty="0" err="1">
                <a:solidFill>
                  <a:schemeClr val="bg1"/>
                </a:solidFill>
                <a:latin typeface="Calibri" panose="020F0502020204030204" pitchFamily="34" charset="0"/>
                <a:ea typeface="+mn-ea"/>
                <a:cs typeface="Calibri" panose="020F0502020204030204" pitchFamily="34" charset="0"/>
              </a:rPr>
              <a:t>VanDeBogart</a:t>
            </a:r>
            <a:r>
              <a:rPr lang="en-US" sz="1200" kern="1200" dirty="0">
                <a:solidFill>
                  <a:schemeClr val="bg1"/>
                </a:solidFill>
                <a:latin typeface="Calibri" panose="020F0502020204030204" pitchFamily="34" charset="0"/>
                <a:ea typeface="+mn-ea"/>
                <a:cs typeface="Calibri" panose="020F0502020204030204" pitchFamily="34" charset="0"/>
              </a:rPr>
              <a:t> et al. “Reducing seek overhead with application-directed prefetching”</a:t>
            </a:r>
          </a:p>
          <a:p>
            <a:endParaRPr lang="en-GB" dirty="0"/>
          </a:p>
          <a:p>
            <a:endParaRPr lang="en-GB" dirty="0"/>
          </a:p>
          <a:p>
            <a:pPr marL="228600" indent="-228600">
              <a:buFont typeface="+mj-lt"/>
              <a:buAutoNum type="arabicPeriod"/>
            </a:pPr>
            <a:endParaRPr lang="en-GB" dirty="0"/>
          </a:p>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8</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1174631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485A54C-C14D-084E-A4BD-078F62269287}" type="slidenum">
              <a:rPr lang="de-DE"/>
              <a:pPr eaLnBrk="1" hangingPunct="1"/>
              <a:t>9</a:t>
            </a:fld>
            <a:endParaRPr lang="de-DE"/>
          </a:p>
        </p:txBody>
      </p:sp>
      <p:sp>
        <p:nvSpPr>
          <p:cNvPr id="2" name="Footer Placeholder 1"/>
          <p:cNvSpPr>
            <a:spLocks noGrp="1"/>
          </p:cNvSpPr>
          <p:nvPr>
            <p:ph type="ftr" sz="quarter" idx="10"/>
          </p:nvPr>
        </p:nvSpPr>
        <p:spPr/>
        <p:txBody>
          <a:bodyPr/>
          <a:lstStyle/>
          <a:p>
            <a:pPr>
              <a:defRPr/>
            </a:pPr>
            <a:r>
              <a:rPr lang="de-DE"/>
              <a:t>Giuseppe Congiu</a:t>
            </a:r>
          </a:p>
        </p:txBody>
      </p:sp>
    </p:spTree>
    <p:extLst>
      <p:ext uri="{BB962C8B-B14F-4D97-AF65-F5344CB8AC3E}">
        <p14:creationId xmlns:p14="http://schemas.microsoft.com/office/powerpoint/2010/main" val="3531535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7" name="Picture 36"/>
          <p:cNvPicPr/>
          <p:nvPr/>
        </p:nvPicPr>
        <p:blipFill>
          <a:blip r:embed="rId2"/>
          <a:stretch/>
        </p:blipFill>
        <p:spPr>
          <a:xfrm>
            <a:off x="2079000" y="1604520"/>
            <a:ext cx="4984920" cy="3977280"/>
          </a:xfrm>
          <a:prstGeom prst="rect">
            <a:avLst/>
          </a:prstGeom>
          <a:ln>
            <a:noFill/>
          </a:ln>
        </p:spPr>
      </p:pic>
      <p:pic>
        <p:nvPicPr>
          <p:cNvPr id="38" name="Picture 37"/>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6"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3"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4"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5"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1"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3"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5" name="Picture 74"/>
          <p:cNvPicPr/>
          <p:nvPr/>
        </p:nvPicPr>
        <p:blipFill>
          <a:blip r:embed="rId2"/>
          <a:stretch/>
        </p:blipFill>
        <p:spPr>
          <a:xfrm>
            <a:off x="2079000" y="1604520"/>
            <a:ext cx="4984920" cy="3977280"/>
          </a:xfrm>
          <a:prstGeom prst="rect">
            <a:avLst/>
          </a:prstGeom>
          <a:ln>
            <a:noFill/>
          </a:ln>
        </p:spPr>
      </p:pic>
      <p:pic>
        <p:nvPicPr>
          <p:cNvPr id="76" name="Picture 75"/>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5696" y="44624"/>
            <a:ext cx="6264696" cy="1143000"/>
          </a:xfrm>
          <a:prstGeom prst="rect">
            <a:avLst/>
          </a:prstGeom>
        </p:spPr>
        <p:txBody>
          <a:bodyPr/>
          <a:lstStyle>
            <a:lvl1pPr>
              <a:defRPr sz="3600"/>
            </a:lvl1pPr>
          </a:lstStyle>
          <a:p>
            <a:r>
              <a:rPr lang="en-GB" noProof="0" dirty="0"/>
              <a:t>Click to edit Master title style</a:t>
            </a:r>
          </a:p>
        </p:txBody>
      </p:sp>
      <p:sp>
        <p:nvSpPr>
          <p:cNvPr id="3" name="Content Placeholder 2"/>
          <p:cNvSpPr>
            <a:spLocks noGrp="1"/>
          </p:cNvSpPr>
          <p:nvPr>
            <p:ph idx="1"/>
          </p:nvPr>
        </p:nvSpPr>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liennummernplatzhalter 7"/>
          <p:cNvSpPr txBox="1">
            <a:spLocks noGrp="1"/>
          </p:cNvSpPr>
          <p:nvPr>
            <p:ph type="sldNum" sz="quarter" idx="4"/>
          </p:nvPr>
        </p:nvSpPr>
        <p:spPr>
          <a:xfrm>
            <a:off x="7539038" y="6453188"/>
            <a:ext cx="1354137" cy="333375"/>
          </a:xfrm>
          <a:prstGeom prst="rect">
            <a:avLst/>
          </a:prstGeom>
          <a:noFill/>
          <a:ln>
            <a:noFill/>
          </a:ln>
        </p:spPr>
        <p:txBody>
          <a:bodyPr lIns="0" tIns="0" rIns="0" bIns="0" anchor="ctr" anchorCtr="0"/>
          <a:lstStyle>
            <a:lvl1pPr lvl="0" algn="r" rtl="0" fontAlgn="auto" hangingPunct="0">
              <a:spcBef>
                <a:spcPts val="0"/>
              </a:spcBef>
              <a:spcAft>
                <a:spcPts val="0"/>
              </a:spcAft>
              <a:buNone/>
              <a:tabLst/>
              <a:defRPr lang="en-US" sz="1000" kern="1200">
                <a:solidFill>
                  <a:srgbClr val="1F497D"/>
                </a:solidFill>
                <a:latin typeface="Arial" pitchFamily="34"/>
                <a:ea typeface="DejaVu Sans" pitchFamily="2"/>
                <a:cs typeface="Lucidasans" pitchFamily="2"/>
              </a:defRPr>
            </a:lvl1pPr>
          </a:lstStyle>
          <a:p>
            <a:pPr>
              <a:defRPr/>
            </a:pPr>
            <a:fld id="{6B0C560D-98F8-44FE-97B8-B05E62F8036B}" type="slidenum">
              <a:rPr lang="de-DE"/>
              <a:pPr>
                <a:defRPr/>
              </a:pPr>
              <a:t>‹#›</a:t>
            </a:fld>
            <a:endParaRPr lang="de-DE" dirty="0"/>
          </a:p>
        </p:txBody>
      </p:sp>
      <p:sp>
        <p:nvSpPr>
          <p:cNvPr id="8" name="Datumsplatzhalter 1"/>
          <p:cNvSpPr>
            <a:spLocks noGrp="1"/>
          </p:cNvSpPr>
          <p:nvPr>
            <p:ph type="dt" sz="half" idx="2"/>
          </p:nvPr>
        </p:nvSpPr>
        <p:spPr>
          <a:xfrm>
            <a:off x="395536" y="6453336"/>
            <a:ext cx="1116000" cy="332656"/>
          </a:xfrm>
          <a:prstGeom prst="rect">
            <a:avLst/>
          </a:prstGeom>
        </p:spPr>
        <p:txBody>
          <a:bodyPr anchor="ctr"/>
          <a:lstStyle>
            <a:lvl1pPr marL="0" algn="l" defTabSz="914400" rtl="0" eaLnBrk="1" latinLnBrk="0" hangingPunct="1">
              <a:defRPr lang="de-DE" sz="1000" kern="1200" smtClean="0">
                <a:solidFill>
                  <a:srgbClr val="1F497D"/>
                </a:solidFill>
                <a:latin typeface="Arial" pitchFamily="34" charset="0"/>
                <a:ea typeface="+mn-ea"/>
                <a:cs typeface="Arial" pitchFamily="34" charset="0"/>
              </a:defRPr>
            </a:lvl1pPr>
          </a:lstStyle>
          <a:p>
            <a:fld id="{1E7E684F-4D01-9C45-AD57-5B280813F3BC}" type="datetime4">
              <a:rPr lang="en-US" smtClean="0"/>
              <a:t>July 20, 2018</a:t>
            </a:fld>
            <a:endParaRPr lang="de-DE" dirty="0"/>
          </a:p>
        </p:txBody>
      </p:sp>
      <p:sp>
        <p:nvSpPr>
          <p:cNvPr id="9" name="Fußzeilenplatzhalter 3"/>
          <p:cNvSpPr>
            <a:spLocks noGrp="1"/>
          </p:cNvSpPr>
          <p:nvPr>
            <p:ph type="ftr" sz="quarter" idx="3"/>
          </p:nvPr>
        </p:nvSpPr>
        <p:spPr>
          <a:xfrm>
            <a:off x="1600200" y="6453336"/>
            <a:ext cx="5851525" cy="332656"/>
          </a:xfrm>
          <a:prstGeom prst="rect">
            <a:avLst/>
          </a:prstGeom>
        </p:spPr>
        <p:txBody>
          <a:bodyPr anchor="ctr"/>
          <a:lstStyle>
            <a:lvl1pPr marL="0" algn="l" defTabSz="914400" rtl="0" eaLnBrk="1" latinLnBrk="0" hangingPunct="1">
              <a:defRPr lang="en-US" sz="1100" kern="1200" smtClean="0">
                <a:solidFill>
                  <a:srgbClr val="1F497D"/>
                </a:solidFill>
                <a:latin typeface="Arial" pitchFamily="34" charset="0"/>
                <a:ea typeface="+mn-ea"/>
                <a:cs typeface="Arial" pitchFamily="34" charset="0"/>
              </a:defRPr>
            </a:lvl1pPr>
          </a:lstStyle>
          <a:p>
            <a:r>
              <a:rPr lang="en-GB"/>
              <a:t>Ph.D. Dissertation - Giuseppe Congiu</a:t>
            </a:r>
            <a:endParaRPr lang="en-GB" dirty="0"/>
          </a:p>
        </p:txBody>
      </p:sp>
    </p:spTree>
    <p:extLst>
      <p:ext uri="{BB962C8B-B14F-4D97-AF65-F5344CB8AC3E}">
        <p14:creationId xmlns:p14="http://schemas.microsoft.com/office/powerpoint/2010/main" val="3063031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stomShape 1"/>
          <p:cNvSpPr/>
          <p:nvPr/>
        </p:nvSpPr>
        <p:spPr>
          <a:xfrm rot="5400000">
            <a:off x="1457280" y="-1453680"/>
            <a:ext cx="5177880" cy="8085240"/>
          </a:xfrm>
          <a:prstGeom prst="round1Rect">
            <a:avLst>
              <a:gd name="adj" fmla="val 7960"/>
            </a:avLst>
          </a:prstGeom>
          <a:solidFill>
            <a:srgbClr val="C1002A"/>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6" name="Bild 16"/>
          <p:cNvPicPr/>
          <p:nvPr/>
        </p:nvPicPr>
        <p:blipFill>
          <a:blip r:embed="rId14"/>
          <a:stretch/>
        </p:blipFill>
        <p:spPr>
          <a:xfrm>
            <a:off x="6229440" y="5842080"/>
            <a:ext cx="1644840" cy="304200"/>
          </a:xfrm>
          <a:prstGeom prst="rect">
            <a:avLst/>
          </a:prstGeom>
          <a:ln w="9360">
            <a:noFill/>
          </a:ln>
        </p:spPr>
      </p:pic>
      <p:pic>
        <p:nvPicPr>
          <p:cNvPr id="2" name="Bild 14"/>
          <p:cNvPicPr/>
          <p:nvPr/>
        </p:nvPicPr>
        <p:blipFill>
          <a:blip r:embed="rId15"/>
          <a:stretch/>
        </p:blipFill>
        <p:spPr>
          <a:xfrm>
            <a:off x="8088840" y="5715000"/>
            <a:ext cx="535680" cy="580680"/>
          </a:xfrm>
          <a:prstGeom prst="rect">
            <a:avLst/>
          </a:prstGeom>
          <a:ln w="9360">
            <a:noFill/>
          </a:ln>
        </p:spPr>
      </p:pic>
      <p:sp>
        <p:nvSpPr>
          <p:cNvPr id="3"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 name="Bild 7"/>
          <p:cNvPicPr/>
          <p:nvPr/>
        </p:nvPicPr>
        <p:blipFill>
          <a:blip r:embed="rId15"/>
          <a:stretch/>
        </p:blipFill>
        <p:spPr>
          <a:xfrm>
            <a:off x="8581320" y="6248520"/>
            <a:ext cx="348120" cy="377280"/>
          </a:xfrm>
          <a:prstGeom prst="rect">
            <a:avLst/>
          </a:prstGeom>
          <a:ln w="9360">
            <a:noFill/>
          </a:ln>
        </p:spPr>
      </p:pic>
      <p:sp>
        <p:nvSpPr>
          <p:cNvPr id="40" name="Line 1"/>
          <p:cNvSpPr/>
          <p:nvPr/>
        </p:nvSpPr>
        <p:spPr>
          <a:xfrm>
            <a:off x="0" y="609480"/>
            <a:ext cx="8579520" cy="360"/>
          </a:xfrm>
          <a:prstGeom prst="line">
            <a:avLst/>
          </a:prstGeom>
          <a:ln w="12600">
            <a:solidFill>
              <a:srgbClr val="C00000"/>
            </a:solidFill>
            <a:round/>
          </a:ln>
        </p:spPr>
        <p:style>
          <a:lnRef idx="0">
            <a:scrgbClr r="0" g="0" b="0"/>
          </a:lnRef>
          <a:fillRef idx="0">
            <a:scrgbClr r="0" g="0" b="0"/>
          </a:fillRef>
          <a:effectRef idx="0">
            <a:scrgbClr r="0" g="0" b="0"/>
          </a:effectRef>
          <a:fontRef idx="minor"/>
        </p:style>
      </p:sp>
      <p:sp>
        <p:nvSpPr>
          <p:cNvPr id="41"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2"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image" Target="../media/image21.emf"/><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24.emf"/><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27.emf"/><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30.emf"/><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5.xml"/><Relationship Id="rId4" Type="http://schemas.openxmlformats.org/officeDocument/2006/relationships/image" Target="../media/image3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37.emf"/></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38.emf"/></Relationships>
</file>

<file path=ppt/slides/_rels/slide3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3.xml"/><Relationship Id="rId1" Type="http://schemas.openxmlformats.org/officeDocument/2006/relationships/slideLayout" Target="../slideLayouts/slideLayout25.xml"/><Relationship Id="rId4" Type="http://schemas.openxmlformats.org/officeDocument/2006/relationships/image" Target="../media/image40.emf"/></Relationships>
</file>

<file path=ppt/slides/_rels/slide3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39.emf"/><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2.emf"/><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9140400" cy="6854400"/>
          </a:xfrm>
          <a:prstGeom prst="rect">
            <a:avLst/>
          </a:prstGeom>
          <a:solidFill>
            <a:srgbClr val="C1002A"/>
          </a:solidFill>
          <a:ln>
            <a:solidFill>
              <a:srgbClr val="9E0D29"/>
            </a:solid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83" name="Bild 4"/>
          <p:cNvPicPr/>
          <p:nvPr/>
        </p:nvPicPr>
        <p:blipFill>
          <a:blip r:embed="rId3"/>
          <a:stretch/>
        </p:blipFill>
        <p:spPr>
          <a:xfrm>
            <a:off x="3225240" y="1981080"/>
            <a:ext cx="2692800" cy="2231640"/>
          </a:xfrm>
          <a:prstGeom prst="rect">
            <a:avLst/>
          </a:prstGeom>
          <a:ln w="9360">
            <a:noFill/>
          </a:ln>
        </p:spPr>
      </p:pic>
      <p:pic>
        <p:nvPicPr>
          <p:cNvPr id="84" name="Bild 5"/>
          <p:cNvPicPr/>
          <p:nvPr/>
        </p:nvPicPr>
        <p:blipFill>
          <a:blip r:embed="rId4"/>
          <a:stretch/>
        </p:blipFill>
        <p:spPr>
          <a:xfrm>
            <a:off x="3225240" y="5816520"/>
            <a:ext cx="2713320" cy="50436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10</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Guided I/O Interfaces – POSIX</a:t>
            </a:r>
            <a:endParaRPr dirty="0">
              <a:solidFill>
                <a:schemeClr val="tx1">
                  <a:lumMod val="85000"/>
                  <a:lumOff val="15000"/>
                </a:schemeClr>
              </a:solidFill>
              <a:latin typeface="Calibri"/>
              <a:cs typeface="Calibri"/>
            </a:endParaRPr>
          </a:p>
        </p:txBody>
      </p:sp>
      <p:graphicFrame>
        <p:nvGraphicFramePr>
          <p:cNvPr id="7" name="Tabelle 5">
            <a:extLst>
              <a:ext uri="{FF2B5EF4-FFF2-40B4-BE49-F238E27FC236}">
                <a16:creationId xmlns:a16="http://schemas.microsoft.com/office/drawing/2014/main" id="{C7614F60-FE2C-5042-B961-0B0566F74018}"/>
              </a:ext>
            </a:extLst>
          </p:cNvPr>
          <p:cNvGraphicFramePr>
            <a:graphicFrameLocks noGrp="1"/>
          </p:cNvGraphicFramePr>
          <p:nvPr>
            <p:extLst>
              <p:ext uri="{D42A27DB-BD31-4B8C-83A1-F6EECF244321}">
                <p14:modId xmlns:p14="http://schemas.microsoft.com/office/powerpoint/2010/main" val="1898053462"/>
              </p:ext>
            </p:extLst>
          </p:nvPr>
        </p:nvGraphicFramePr>
        <p:xfrm>
          <a:off x="469276" y="3321943"/>
          <a:ext cx="8138915" cy="2113849"/>
        </p:xfrm>
        <a:graphic>
          <a:graphicData uri="http://schemas.openxmlformats.org/drawingml/2006/table">
            <a:tbl>
              <a:tblPr/>
              <a:tblGrid>
                <a:gridCol w="4053612">
                  <a:extLst>
                    <a:ext uri="{9D8B030D-6E8A-4147-A177-3AD203B41FA5}">
                      <a16:colId xmlns:a16="http://schemas.microsoft.com/office/drawing/2014/main" val="20000"/>
                    </a:ext>
                  </a:extLst>
                </a:gridCol>
                <a:gridCol w="4085303">
                  <a:extLst>
                    <a:ext uri="{9D8B030D-6E8A-4147-A177-3AD203B41FA5}">
                      <a16:colId xmlns:a16="http://schemas.microsoft.com/office/drawing/2014/main" val="20001"/>
                    </a:ext>
                  </a:extLst>
                </a:gridCol>
              </a:tblGrid>
              <a:tr h="355306">
                <a:tc>
                  <a:txBody>
                    <a:bodyPr/>
                    <a:lstStyle/>
                    <a:p>
                      <a:pPr algn="l" fontAlgn="b"/>
                      <a:r>
                        <a:rPr lang="de-DE" sz="2000" b="0" i="0" u="none" strike="noStrike" dirty="0">
                          <a:solidFill>
                            <a:schemeClr val="tx1">
                              <a:lumMod val="85000"/>
                              <a:lumOff val="15000"/>
                            </a:schemeClr>
                          </a:solidFill>
                          <a:effectLst/>
                          <a:latin typeface="Courier"/>
                        </a:rPr>
                        <a:t>POSIX_FADV_NORMAL</a:t>
                      </a:r>
                    </a:p>
                  </a:txBody>
                  <a:tcPr marL="25717" marR="25717" marT="25717" marB="0" anchor="b">
                    <a:lnL>
                      <a:noFill/>
                    </a:lnL>
                    <a:lnR>
                      <a:noFill/>
                    </a:lnR>
                    <a:lnT>
                      <a:noFill/>
                    </a:lnT>
                    <a:lnB>
                      <a:noFill/>
                    </a:lnB>
                    <a:noFill/>
                  </a:tcPr>
                </a:tc>
                <a:tc>
                  <a:txBody>
                    <a:bodyPr/>
                    <a:lstStyle/>
                    <a:p>
                      <a:pPr algn="l" fontAlgn="b"/>
                      <a:r>
                        <a:rPr lang="de-DE" sz="2000" b="0" i="0" u="none" strike="noStrike" dirty="0" err="1">
                          <a:solidFill>
                            <a:schemeClr val="tx1">
                              <a:lumMod val="85000"/>
                              <a:lumOff val="15000"/>
                            </a:schemeClr>
                          </a:solidFill>
                          <a:effectLst/>
                          <a:latin typeface="Calibri"/>
                        </a:rPr>
                        <a:t>Sequential</a:t>
                      </a:r>
                      <a:r>
                        <a:rPr lang="de-DE" sz="2000" b="0" i="0" u="none" strike="noStrike" dirty="0">
                          <a:solidFill>
                            <a:schemeClr val="tx1">
                              <a:lumMod val="85000"/>
                              <a:lumOff val="15000"/>
                            </a:schemeClr>
                          </a:solidFill>
                          <a:effectLst/>
                          <a:latin typeface="Calibri"/>
                        </a:rPr>
                        <a:t> Mode (</a:t>
                      </a:r>
                      <a:r>
                        <a:rPr lang="de-DE" sz="2000" b="0" i="0" u="none" strike="noStrike" dirty="0" err="1">
                          <a:solidFill>
                            <a:schemeClr val="tx1">
                              <a:lumMod val="85000"/>
                              <a:lumOff val="15000"/>
                            </a:schemeClr>
                          </a:solidFill>
                          <a:effectLst/>
                          <a:latin typeface="Calibri"/>
                        </a:rPr>
                        <a:t>defaults</a:t>
                      </a:r>
                      <a:r>
                        <a:rPr lang="de-DE" sz="2000" b="0" i="0" u="none" strike="noStrike" dirty="0">
                          <a:solidFill>
                            <a:schemeClr val="tx1">
                              <a:lumMod val="85000"/>
                              <a:lumOff val="15000"/>
                            </a:schemeClr>
                          </a:solidFill>
                          <a:effectLst/>
                          <a:latin typeface="Calibri"/>
                        </a:rPr>
                        <a:t>)</a:t>
                      </a:r>
                    </a:p>
                  </a:txBody>
                  <a:tcPr marL="25717" marR="25717" marT="25717" marB="0" anchor="b">
                    <a:lnL>
                      <a:noFill/>
                    </a:lnL>
                    <a:lnR>
                      <a:noFill/>
                    </a:lnR>
                    <a:lnT>
                      <a:noFill/>
                    </a:lnT>
                    <a:lnB>
                      <a:noFill/>
                    </a:lnB>
                    <a:noFill/>
                  </a:tcPr>
                </a:tc>
                <a:extLst>
                  <a:ext uri="{0D108BD9-81ED-4DB2-BD59-A6C34878D82A}">
                    <a16:rowId xmlns:a16="http://schemas.microsoft.com/office/drawing/2014/main" val="10000"/>
                  </a:ext>
                </a:extLst>
              </a:tr>
              <a:tr h="355306">
                <a:tc>
                  <a:txBody>
                    <a:bodyPr/>
                    <a:lstStyle/>
                    <a:p>
                      <a:pPr algn="l" fontAlgn="b"/>
                      <a:r>
                        <a:rPr lang="de-DE" sz="2000" b="0" i="0" u="none" strike="noStrike" dirty="0">
                          <a:solidFill>
                            <a:schemeClr val="tx1">
                              <a:lumMod val="85000"/>
                              <a:lumOff val="15000"/>
                            </a:schemeClr>
                          </a:solidFill>
                          <a:effectLst/>
                          <a:latin typeface="Courier"/>
                        </a:rPr>
                        <a:t>POSIX_FADV_SEQUENTIAL </a:t>
                      </a:r>
                    </a:p>
                  </a:txBody>
                  <a:tcPr marL="25717" marR="25717" marT="25717" marB="0" anchor="b">
                    <a:lnL>
                      <a:noFill/>
                    </a:lnL>
                    <a:lnR>
                      <a:noFill/>
                    </a:lnR>
                    <a:lnT>
                      <a:noFill/>
                    </a:lnT>
                    <a:lnB>
                      <a:noFill/>
                    </a:lnB>
                    <a:noFill/>
                  </a:tcPr>
                </a:tc>
                <a:tc>
                  <a:txBody>
                    <a:bodyPr/>
                    <a:lstStyle/>
                    <a:p>
                      <a:pPr algn="l" fontAlgn="b"/>
                      <a:r>
                        <a:rPr lang="de-DE" sz="2000" b="0" i="0" u="none" strike="noStrike" dirty="0" err="1">
                          <a:solidFill>
                            <a:schemeClr val="tx1">
                              <a:lumMod val="85000"/>
                              <a:lumOff val="15000"/>
                            </a:schemeClr>
                          </a:solidFill>
                          <a:effectLst/>
                          <a:latin typeface="Calibri"/>
                        </a:rPr>
                        <a:t>Sequential</a:t>
                      </a:r>
                      <a:r>
                        <a:rPr lang="de-DE" sz="2000" b="0" i="0" u="none" strike="noStrike" dirty="0">
                          <a:solidFill>
                            <a:schemeClr val="tx1">
                              <a:lumMod val="85000"/>
                              <a:lumOff val="15000"/>
                            </a:schemeClr>
                          </a:solidFill>
                          <a:effectLst/>
                          <a:latin typeface="Calibri"/>
                        </a:rPr>
                        <a:t> Mode + </a:t>
                      </a:r>
                      <a:r>
                        <a:rPr lang="de-DE" sz="2000" b="0" i="0" u="none" strike="noStrike" dirty="0" err="1">
                          <a:solidFill>
                            <a:schemeClr val="tx1">
                              <a:lumMod val="85000"/>
                              <a:lumOff val="15000"/>
                            </a:schemeClr>
                          </a:solidFill>
                          <a:effectLst/>
                          <a:latin typeface="Calibri"/>
                        </a:rPr>
                        <a:t>Bigger</a:t>
                      </a:r>
                      <a:r>
                        <a:rPr lang="de-DE" sz="2000" b="0" i="0" u="none" strike="noStrike" dirty="0">
                          <a:solidFill>
                            <a:schemeClr val="tx1">
                              <a:lumMod val="85000"/>
                              <a:lumOff val="15000"/>
                            </a:schemeClr>
                          </a:solidFill>
                          <a:effectLst/>
                          <a:latin typeface="Calibri"/>
                        </a:rPr>
                        <a:t> </a:t>
                      </a:r>
                      <a:r>
                        <a:rPr lang="de-DE" sz="2000" b="0" i="0" u="none" strike="noStrike" dirty="0" err="1">
                          <a:solidFill>
                            <a:schemeClr val="tx1">
                              <a:lumMod val="85000"/>
                              <a:lumOff val="15000"/>
                            </a:schemeClr>
                          </a:solidFill>
                          <a:effectLst/>
                          <a:latin typeface="Calibri"/>
                        </a:rPr>
                        <a:t>Readahead</a:t>
                      </a:r>
                      <a:endParaRPr lang="de-DE" sz="2000" b="0" i="0" u="none" strike="noStrike" dirty="0">
                        <a:solidFill>
                          <a:schemeClr val="tx1">
                            <a:lumMod val="85000"/>
                            <a:lumOff val="15000"/>
                          </a:schemeClr>
                        </a:solidFill>
                        <a:effectLst/>
                        <a:latin typeface="Calibri"/>
                      </a:endParaRPr>
                    </a:p>
                  </a:txBody>
                  <a:tcPr marL="25717" marR="25717" marT="25717" marB="0" anchor="b">
                    <a:lnL>
                      <a:noFill/>
                    </a:lnL>
                    <a:lnR>
                      <a:noFill/>
                    </a:lnR>
                    <a:lnT>
                      <a:noFill/>
                    </a:lnT>
                    <a:lnB>
                      <a:noFill/>
                    </a:lnB>
                    <a:noFill/>
                  </a:tcPr>
                </a:tc>
                <a:extLst>
                  <a:ext uri="{0D108BD9-81ED-4DB2-BD59-A6C34878D82A}">
                    <a16:rowId xmlns:a16="http://schemas.microsoft.com/office/drawing/2014/main" val="10001"/>
                  </a:ext>
                </a:extLst>
              </a:tr>
              <a:tr h="337319">
                <a:tc>
                  <a:txBody>
                    <a:bodyPr/>
                    <a:lstStyle/>
                    <a:p>
                      <a:pPr algn="l" fontAlgn="b"/>
                      <a:r>
                        <a:rPr lang="de-DE" sz="2000" b="0" i="0" u="none" strike="noStrike" dirty="0">
                          <a:solidFill>
                            <a:schemeClr val="tx1">
                              <a:lumMod val="85000"/>
                              <a:lumOff val="15000"/>
                            </a:schemeClr>
                          </a:solidFill>
                          <a:effectLst/>
                          <a:latin typeface="Courier"/>
                        </a:rPr>
                        <a:t>POSIX_FADV_RANDOM </a:t>
                      </a:r>
                    </a:p>
                  </a:txBody>
                  <a:tcPr marL="25717" marR="25717" marT="25717" marB="0" anchor="b">
                    <a:lnL>
                      <a:noFill/>
                    </a:lnL>
                    <a:lnR>
                      <a:noFill/>
                    </a:lnR>
                    <a:lnT>
                      <a:noFill/>
                    </a:lnT>
                    <a:lnB>
                      <a:noFill/>
                    </a:lnB>
                    <a:noFill/>
                  </a:tcPr>
                </a:tc>
                <a:tc>
                  <a:txBody>
                    <a:bodyPr/>
                    <a:lstStyle/>
                    <a:p>
                      <a:pPr algn="l" fontAlgn="b"/>
                      <a:r>
                        <a:rPr lang="de-DE" sz="2000" b="0" i="0" u="none" strike="noStrike" dirty="0">
                          <a:solidFill>
                            <a:schemeClr val="tx1">
                              <a:lumMod val="85000"/>
                              <a:lumOff val="15000"/>
                            </a:schemeClr>
                          </a:solidFill>
                          <a:effectLst/>
                          <a:latin typeface="Calibri"/>
                        </a:rPr>
                        <a:t>Random Mode (</a:t>
                      </a:r>
                      <a:r>
                        <a:rPr lang="de-DE" sz="2000" b="0" i="0" u="none" strike="noStrike" dirty="0" err="1">
                          <a:solidFill>
                            <a:schemeClr val="tx1">
                              <a:lumMod val="85000"/>
                              <a:lumOff val="15000"/>
                            </a:schemeClr>
                          </a:solidFill>
                          <a:effectLst/>
                          <a:latin typeface="Calibri"/>
                        </a:rPr>
                        <a:t>Disable</a:t>
                      </a:r>
                      <a:r>
                        <a:rPr lang="de-DE" sz="2000" b="0" i="0" u="none" strike="noStrike" dirty="0">
                          <a:solidFill>
                            <a:schemeClr val="tx1">
                              <a:lumMod val="85000"/>
                              <a:lumOff val="15000"/>
                            </a:schemeClr>
                          </a:solidFill>
                          <a:effectLst/>
                          <a:latin typeface="Calibri"/>
                        </a:rPr>
                        <a:t> </a:t>
                      </a:r>
                      <a:r>
                        <a:rPr lang="de-DE" sz="2000" b="0" i="0" u="none" strike="noStrike" dirty="0" err="1">
                          <a:solidFill>
                            <a:schemeClr val="tx1">
                              <a:lumMod val="85000"/>
                              <a:lumOff val="15000"/>
                            </a:schemeClr>
                          </a:solidFill>
                          <a:effectLst/>
                          <a:latin typeface="Calibri"/>
                        </a:rPr>
                        <a:t>Readahead</a:t>
                      </a:r>
                      <a:r>
                        <a:rPr lang="de-DE" sz="2000" b="0" i="0" u="none" strike="noStrike" dirty="0">
                          <a:solidFill>
                            <a:schemeClr val="tx1">
                              <a:lumMod val="85000"/>
                              <a:lumOff val="15000"/>
                            </a:schemeClr>
                          </a:solidFill>
                          <a:effectLst/>
                          <a:latin typeface="Calibri"/>
                        </a:rPr>
                        <a:t>)</a:t>
                      </a:r>
                    </a:p>
                  </a:txBody>
                  <a:tcPr marL="25717" marR="25717" marT="25717" marB="0" anchor="b">
                    <a:lnL>
                      <a:noFill/>
                    </a:lnL>
                    <a:lnR>
                      <a:noFill/>
                    </a:lnR>
                    <a:lnT>
                      <a:noFill/>
                    </a:lnT>
                    <a:lnB>
                      <a:noFill/>
                    </a:lnB>
                    <a:noFill/>
                  </a:tcPr>
                </a:tc>
                <a:extLst>
                  <a:ext uri="{0D108BD9-81ED-4DB2-BD59-A6C34878D82A}">
                    <a16:rowId xmlns:a16="http://schemas.microsoft.com/office/drawing/2014/main" val="10002"/>
                  </a:ext>
                </a:extLst>
              </a:tr>
              <a:tr h="355306">
                <a:tc>
                  <a:txBody>
                    <a:bodyPr/>
                    <a:lstStyle/>
                    <a:p>
                      <a:pPr algn="l" fontAlgn="b"/>
                      <a:r>
                        <a:rPr lang="de-DE" sz="2000" b="0" i="0" u="none" strike="noStrike" dirty="0">
                          <a:solidFill>
                            <a:schemeClr val="tx1">
                              <a:lumMod val="85000"/>
                              <a:lumOff val="15000"/>
                            </a:schemeClr>
                          </a:solidFill>
                          <a:effectLst/>
                          <a:latin typeface="Courier"/>
                        </a:rPr>
                        <a:t>POSIX_FADV_WILLNEED</a:t>
                      </a:r>
                    </a:p>
                  </a:txBody>
                  <a:tcPr marL="25717" marR="25717" marT="25717" marB="0" anchor="b">
                    <a:lnL>
                      <a:noFill/>
                    </a:lnL>
                    <a:lnR>
                      <a:noFill/>
                    </a:lnR>
                    <a:lnT>
                      <a:noFill/>
                    </a:lnT>
                    <a:lnB>
                      <a:noFill/>
                    </a:lnB>
                    <a:noFill/>
                  </a:tcPr>
                </a:tc>
                <a:tc>
                  <a:txBody>
                    <a:bodyPr/>
                    <a:lstStyle/>
                    <a:p>
                      <a:pPr algn="l" fontAlgn="b"/>
                      <a:r>
                        <a:rPr lang="de-DE" sz="2000" b="0" i="0" u="none" strike="noStrike" dirty="0">
                          <a:solidFill>
                            <a:schemeClr val="tx1">
                              <a:lumMod val="85000"/>
                              <a:lumOff val="15000"/>
                            </a:schemeClr>
                          </a:solidFill>
                          <a:effectLst/>
                          <a:latin typeface="Calibri"/>
                        </a:rPr>
                        <a:t>A</a:t>
                      </a:r>
                      <a:r>
                        <a:rPr lang="de-DE" sz="2000" b="0" i="0" u="none" strike="noStrike" dirty="0">
                          <a:solidFill>
                            <a:srgbClr val="000000"/>
                          </a:solidFill>
                          <a:effectLst/>
                          <a:latin typeface="Calibri"/>
                        </a:rPr>
                        <a:t> </a:t>
                      </a:r>
                      <a:r>
                        <a:rPr lang="de-DE" sz="2000" b="0" i="0" u="none" strike="noStrike" dirty="0" err="1">
                          <a:solidFill>
                            <a:schemeClr val="accent2">
                              <a:lumMod val="75000"/>
                            </a:schemeClr>
                          </a:solidFill>
                          <a:effectLst/>
                          <a:latin typeface="Calibri"/>
                        </a:rPr>
                        <a:t>file</a:t>
                      </a:r>
                      <a:r>
                        <a:rPr lang="de-DE" sz="2000" b="0" i="0" u="none" strike="noStrike" dirty="0">
                          <a:solidFill>
                            <a:schemeClr val="accent2">
                              <a:lumMod val="75000"/>
                            </a:schemeClr>
                          </a:solidFill>
                          <a:effectLst/>
                          <a:latin typeface="Calibri"/>
                        </a:rPr>
                        <a:t> </a:t>
                      </a:r>
                      <a:r>
                        <a:rPr lang="de-DE" sz="2000" b="0" i="0" u="none" strike="noStrike" dirty="0" err="1">
                          <a:solidFill>
                            <a:schemeClr val="accent2">
                              <a:lumMod val="75000"/>
                            </a:schemeClr>
                          </a:solidFill>
                          <a:effectLst/>
                          <a:latin typeface="Calibri"/>
                        </a:rPr>
                        <a:t>region</a:t>
                      </a:r>
                      <a:r>
                        <a:rPr lang="de-DE" sz="2000" b="0" i="0" u="none" strike="noStrike" dirty="0">
                          <a:solidFill>
                            <a:schemeClr val="accent2">
                              <a:lumMod val="75000"/>
                            </a:schemeClr>
                          </a:solidFill>
                          <a:effectLst/>
                          <a:latin typeface="Calibri"/>
                        </a:rPr>
                        <a:t> </a:t>
                      </a:r>
                      <a:r>
                        <a:rPr lang="de-DE" sz="2000" b="0" i="0" u="none" strike="noStrike" dirty="0">
                          <a:solidFill>
                            <a:schemeClr val="tx1">
                              <a:lumMod val="85000"/>
                              <a:lumOff val="15000"/>
                            </a:schemeClr>
                          </a:solidFill>
                          <a:effectLst/>
                          <a:latin typeface="Calibri"/>
                        </a:rPr>
                        <a:t>will </a:t>
                      </a:r>
                      <a:r>
                        <a:rPr lang="de-DE" sz="2000" b="0" i="0" u="none" strike="noStrike" dirty="0" err="1">
                          <a:solidFill>
                            <a:schemeClr val="tx1">
                              <a:lumMod val="85000"/>
                              <a:lumOff val="15000"/>
                            </a:schemeClr>
                          </a:solidFill>
                          <a:effectLst/>
                          <a:latin typeface="Calibri"/>
                        </a:rPr>
                        <a:t>be</a:t>
                      </a:r>
                      <a:r>
                        <a:rPr lang="de-DE" sz="2000" b="0" i="0" u="none" strike="noStrike" dirty="0">
                          <a:solidFill>
                            <a:schemeClr val="tx1">
                              <a:lumMod val="85000"/>
                              <a:lumOff val="15000"/>
                            </a:schemeClr>
                          </a:solidFill>
                          <a:effectLst/>
                          <a:latin typeface="Calibri"/>
                        </a:rPr>
                        <a:t> </a:t>
                      </a:r>
                      <a:r>
                        <a:rPr lang="de-DE" sz="2000" b="0" i="0" u="none" strike="noStrike" dirty="0" err="1">
                          <a:solidFill>
                            <a:schemeClr val="tx1">
                              <a:lumMod val="85000"/>
                              <a:lumOff val="15000"/>
                            </a:schemeClr>
                          </a:solidFill>
                          <a:effectLst/>
                          <a:latin typeface="Calibri"/>
                        </a:rPr>
                        <a:t>needed</a:t>
                      </a:r>
                      <a:endParaRPr lang="de-DE" sz="2000" b="0" i="0" u="none" strike="noStrike" dirty="0">
                        <a:solidFill>
                          <a:schemeClr val="tx1">
                            <a:lumMod val="85000"/>
                            <a:lumOff val="15000"/>
                          </a:schemeClr>
                        </a:solidFill>
                        <a:effectLst/>
                        <a:latin typeface="Calibri"/>
                      </a:endParaRPr>
                    </a:p>
                  </a:txBody>
                  <a:tcPr marL="25717" marR="25717" marT="25717" marB="0" anchor="b">
                    <a:lnL>
                      <a:noFill/>
                    </a:lnL>
                    <a:lnR>
                      <a:noFill/>
                    </a:lnR>
                    <a:lnT>
                      <a:noFill/>
                    </a:lnT>
                    <a:lnB>
                      <a:noFill/>
                    </a:lnB>
                    <a:noFill/>
                  </a:tcPr>
                </a:tc>
                <a:extLst>
                  <a:ext uri="{0D108BD9-81ED-4DB2-BD59-A6C34878D82A}">
                    <a16:rowId xmlns:a16="http://schemas.microsoft.com/office/drawing/2014/main" val="10003"/>
                  </a:ext>
                </a:extLst>
              </a:tr>
              <a:tr h="355306">
                <a:tc>
                  <a:txBody>
                    <a:bodyPr/>
                    <a:lstStyle/>
                    <a:p>
                      <a:pPr algn="l" fontAlgn="b"/>
                      <a:r>
                        <a:rPr lang="de-DE" sz="2000" b="0" i="0" u="none" strike="noStrike" dirty="0">
                          <a:solidFill>
                            <a:schemeClr val="tx1">
                              <a:lumMod val="85000"/>
                              <a:lumOff val="15000"/>
                            </a:schemeClr>
                          </a:solidFill>
                          <a:effectLst/>
                          <a:latin typeface="Courier"/>
                        </a:rPr>
                        <a:t>POSIX_FADV_DONTNEED </a:t>
                      </a:r>
                    </a:p>
                  </a:txBody>
                  <a:tcPr marL="25717" marR="25717" marT="25717" marB="0" anchor="b">
                    <a:lnL>
                      <a:noFill/>
                    </a:lnL>
                    <a:lnR>
                      <a:noFill/>
                    </a:lnR>
                    <a:lnT>
                      <a:noFill/>
                    </a:lnT>
                    <a:lnB>
                      <a:noFill/>
                    </a:lnB>
                    <a:noFill/>
                  </a:tcPr>
                </a:tc>
                <a:tc>
                  <a:txBody>
                    <a:bodyPr/>
                    <a:lstStyle/>
                    <a:p>
                      <a:pPr algn="l" fontAlgn="b"/>
                      <a:r>
                        <a:rPr lang="de-DE" sz="2000" b="0" i="0" u="none" strike="noStrike" dirty="0">
                          <a:solidFill>
                            <a:schemeClr val="tx1">
                              <a:lumMod val="85000"/>
                              <a:lumOff val="15000"/>
                            </a:schemeClr>
                          </a:solidFill>
                          <a:effectLst/>
                          <a:latin typeface="Calibri"/>
                        </a:rPr>
                        <a:t>A</a:t>
                      </a:r>
                      <a:r>
                        <a:rPr lang="de-DE" sz="2000" b="0" i="0" u="none" strike="noStrike" dirty="0">
                          <a:solidFill>
                            <a:srgbClr val="000000"/>
                          </a:solidFill>
                          <a:effectLst/>
                          <a:latin typeface="Calibri"/>
                        </a:rPr>
                        <a:t> </a:t>
                      </a:r>
                      <a:r>
                        <a:rPr lang="de-DE" sz="2000" b="0" i="0" u="none" strike="noStrike" dirty="0" err="1">
                          <a:solidFill>
                            <a:schemeClr val="accent2">
                              <a:lumMod val="75000"/>
                            </a:schemeClr>
                          </a:solidFill>
                          <a:effectLst/>
                          <a:latin typeface="Calibri"/>
                        </a:rPr>
                        <a:t>file</a:t>
                      </a:r>
                      <a:r>
                        <a:rPr lang="de-DE" sz="2000" b="0" i="0" u="none" strike="noStrike" dirty="0">
                          <a:solidFill>
                            <a:schemeClr val="accent2">
                              <a:lumMod val="75000"/>
                            </a:schemeClr>
                          </a:solidFill>
                          <a:effectLst/>
                          <a:latin typeface="Calibri"/>
                        </a:rPr>
                        <a:t> </a:t>
                      </a:r>
                      <a:r>
                        <a:rPr lang="de-DE" sz="2000" b="0" i="0" u="none" strike="noStrike" dirty="0" err="1">
                          <a:solidFill>
                            <a:schemeClr val="accent2">
                              <a:lumMod val="75000"/>
                            </a:schemeClr>
                          </a:solidFill>
                          <a:effectLst/>
                          <a:latin typeface="Calibri"/>
                        </a:rPr>
                        <a:t>region</a:t>
                      </a:r>
                      <a:r>
                        <a:rPr lang="de-DE" sz="2000" b="0" i="0" u="none" strike="noStrike" dirty="0">
                          <a:solidFill>
                            <a:schemeClr val="accent2">
                              <a:lumMod val="75000"/>
                            </a:schemeClr>
                          </a:solidFill>
                          <a:effectLst/>
                          <a:latin typeface="Calibri"/>
                        </a:rPr>
                        <a:t> </a:t>
                      </a:r>
                      <a:r>
                        <a:rPr lang="de-DE" sz="2000" b="0" i="0" u="none" strike="noStrike" dirty="0">
                          <a:solidFill>
                            <a:schemeClr val="tx1">
                              <a:lumMod val="85000"/>
                              <a:lumOff val="15000"/>
                            </a:schemeClr>
                          </a:solidFill>
                          <a:effectLst/>
                          <a:latin typeface="Calibri"/>
                        </a:rPr>
                        <a:t>will not </a:t>
                      </a:r>
                      <a:r>
                        <a:rPr lang="de-DE" sz="2000" b="0" i="0" u="none" strike="noStrike" dirty="0" err="1">
                          <a:solidFill>
                            <a:schemeClr val="tx1">
                              <a:lumMod val="85000"/>
                              <a:lumOff val="15000"/>
                            </a:schemeClr>
                          </a:solidFill>
                          <a:effectLst/>
                          <a:latin typeface="Calibri"/>
                        </a:rPr>
                        <a:t>be</a:t>
                      </a:r>
                      <a:r>
                        <a:rPr lang="de-DE" sz="2000" b="0" i="0" u="none" strike="noStrike" dirty="0">
                          <a:solidFill>
                            <a:schemeClr val="tx1">
                              <a:lumMod val="85000"/>
                              <a:lumOff val="15000"/>
                            </a:schemeClr>
                          </a:solidFill>
                          <a:effectLst/>
                          <a:latin typeface="Calibri"/>
                        </a:rPr>
                        <a:t> </a:t>
                      </a:r>
                      <a:r>
                        <a:rPr lang="de-DE" sz="2000" b="0" i="0" u="none" strike="noStrike" dirty="0" err="1">
                          <a:solidFill>
                            <a:schemeClr val="tx1">
                              <a:lumMod val="85000"/>
                              <a:lumOff val="15000"/>
                            </a:schemeClr>
                          </a:solidFill>
                          <a:effectLst/>
                          <a:latin typeface="Calibri"/>
                        </a:rPr>
                        <a:t>needed</a:t>
                      </a:r>
                      <a:endParaRPr lang="de-DE" sz="2000" b="0" i="0" u="none" strike="noStrike" dirty="0">
                        <a:solidFill>
                          <a:schemeClr val="tx1">
                            <a:lumMod val="85000"/>
                            <a:lumOff val="15000"/>
                          </a:schemeClr>
                        </a:solidFill>
                        <a:effectLst/>
                        <a:latin typeface="Calibri"/>
                      </a:endParaRPr>
                    </a:p>
                  </a:txBody>
                  <a:tcPr marL="25717" marR="25717" marT="25717" marB="0" anchor="b">
                    <a:lnL>
                      <a:noFill/>
                    </a:lnL>
                    <a:lnR>
                      <a:noFill/>
                    </a:lnR>
                    <a:lnT>
                      <a:noFill/>
                    </a:lnT>
                    <a:lnB>
                      <a:noFill/>
                    </a:lnB>
                    <a:noFill/>
                  </a:tcPr>
                </a:tc>
                <a:extLst>
                  <a:ext uri="{0D108BD9-81ED-4DB2-BD59-A6C34878D82A}">
                    <a16:rowId xmlns:a16="http://schemas.microsoft.com/office/drawing/2014/main" val="10004"/>
                  </a:ext>
                </a:extLst>
              </a:tr>
              <a:tr h="355306">
                <a:tc>
                  <a:txBody>
                    <a:bodyPr/>
                    <a:lstStyle/>
                    <a:p>
                      <a:pPr algn="l" fontAlgn="b"/>
                      <a:r>
                        <a:rPr lang="de-DE" sz="2000" b="0" i="0" u="none" strike="noStrike" dirty="0">
                          <a:solidFill>
                            <a:schemeClr val="tx1">
                              <a:lumMod val="85000"/>
                              <a:lumOff val="15000"/>
                            </a:schemeClr>
                          </a:solidFill>
                          <a:effectLst/>
                          <a:latin typeface="Courier"/>
                        </a:rPr>
                        <a:t>POSIX_FADV_NOREUSE</a:t>
                      </a:r>
                    </a:p>
                  </a:txBody>
                  <a:tcPr marL="25717" marR="25717" marT="25717" marB="0" anchor="b">
                    <a:lnL>
                      <a:noFill/>
                    </a:lnL>
                    <a:lnR>
                      <a:noFill/>
                    </a:lnR>
                    <a:lnT>
                      <a:noFill/>
                    </a:lnT>
                    <a:lnB>
                      <a:noFill/>
                    </a:lnB>
                    <a:noFill/>
                  </a:tcPr>
                </a:tc>
                <a:tc>
                  <a:txBody>
                    <a:bodyPr/>
                    <a:lstStyle/>
                    <a:p>
                      <a:pPr algn="l" fontAlgn="b"/>
                      <a:r>
                        <a:rPr lang="de-DE" sz="2000" b="0" i="0" u="none" strike="noStrike" dirty="0">
                          <a:solidFill>
                            <a:schemeClr val="tx1">
                              <a:lumMod val="85000"/>
                              <a:lumOff val="15000"/>
                            </a:schemeClr>
                          </a:solidFill>
                          <a:effectLst/>
                          <a:latin typeface="Calibri"/>
                        </a:rPr>
                        <a:t>Not </a:t>
                      </a:r>
                      <a:r>
                        <a:rPr lang="de-DE" sz="2000" b="0" i="0" u="none" strike="noStrike" dirty="0" err="1">
                          <a:solidFill>
                            <a:schemeClr val="tx1">
                              <a:lumMod val="85000"/>
                              <a:lumOff val="15000"/>
                            </a:schemeClr>
                          </a:solidFill>
                          <a:effectLst/>
                          <a:latin typeface="Calibri"/>
                        </a:rPr>
                        <a:t>Implemented</a:t>
                      </a:r>
                      <a:endParaRPr lang="de-DE" sz="2000" b="0" i="0" u="none" strike="noStrike" dirty="0">
                        <a:solidFill>
                          <a:schemeClr val="tx1">
                            <a:lumMod val="85000"/>
                            <a:lumOff val="15000"/>
                          </a:schemeClr>
                        </a:solidFill>
                        <a:effectLst/>
                        <a:latin typeface="Calibri"/>
                      </a:endParaRPr>
                    </a:p>
                  </a:txBody>
                  <a:tcPr marL="25717" marR="25717" marT="25717" marB="0" anchor="b">
                    <a:lnL>
                      <a:noFill/>
                    </a:lnL>
                    <a:lnR>
                      <a:noFill/>
                    </a:lnR>
                    <a:lnT>
                      <a:noFill/>
                    </a:lnT>
                    <a:lnB>
                      <a:noFill/>
                    </a:lnB>
                    <a:noFill/>
                  </a:tcPr>
                </a:tc>
                <a:extLst>
                  <a:ext uri="{0D108BD9-81ED-4DB2-BD59-A6C34878D82A}">
                    <a16:rowId xmlns:a16="http://schemas.microsoft.com/office/drawing/2014/main" val="10005"/>
                  </a:ext>
                </a:extLst>
              </a:tr>
            </a:tbl>
          </a:graphicData>
        </a:graphic>
      </p:graphicFrame>
      <p:sp>
        <p:nvSpPr>
          <p:cNvPr id="8" name="TextBox 7">
            <a:extLst>
              <a:ext uri="{FF2B5EF4-FFF2-40B4-BE49-F238E27FC236}">
                <a16:creationId xmlns:a16="http://schemas.microsoft.com/office/drawing/2014/main" id="{C249F159-17D9-764E-8532-A841251855B9}"/>
              </a:ext>
            </a:extLst>
          </p:cNvPr>
          <p:cNvSpPr txBox="1"/>
          <p:nvPr/>
        </p:nvSpPr>
        <p:spPr>
          <a:xfrm>
            <a:off x="117475" y="1376761"/>
            <a:ext cx="8775700" cy="461665"/>
          </a:xfrm>
          <a:prstGeom prst="rect">
            <a:avLst/>
          </a:prstGeom>
          <a:noFill/>
        </p:spPr>
        <p:txBody>
          <a:bodyPr wrap="square" rtlCol="0">
            <a:spAutoFit/>
          </a:bodyPr>
          <a:lstStyle/>
          <a:p>
            <a:pPr algn="ctr"/>
            <a:r>
              <a:rPr lang="en-US" sz="2400" b="1" i="1" dirty="0" err="1">
                <a:solidFill>
                  <a:schemeClr val="tx1">
                    <a:lumMod val="85000"/>
                    <a:lumOff val="15000"/>
                  </a:schemeClr>
                </a:solidFill>
              </a:rPr>
              <a:t>int</a:t>
            </a:r>
            <a:r>
              <a:rPr lang="en-US" sz="2400" i="1" dirty="0">
                <a:solidFill>
                  <a:schemeClr val="tx1">
                    <a:lumMod val="85000"/>
                    <a:lumOff val="15000"/>
                  </a:schemeClr>
                </a:solidFill>
              </a:rPr>
              <a:t> </a:t>
            </a:r>
            <a:r>
              <a:rPr lang="en-US" sz="2400" i="1" dirty="0" err="1">
                <a:solidFill>
                  <a:schemeClr val="tx1">
                    <a:lumMod val="85000"/>
                    <a:lumOff val="15000"/>
                  </a:schemeClr>
                </a:solidFill>
              </a:rPr>
              <a:t>posix_fadvise</a:t>
            </a:r>
            <a:r>
              <a:rPr lang="en-US" sz="2400" i="1" dirty="0">
                <a:solidFill>
                  <a:schemeClr val="tx1">
                    <a:lumMod val="85000"/>
                    <a:lumOff val="15000"/>
                  </a:schemeClr>
                </a:solidFill>
              </a:rPr>
              <a:t>(</a:t>
            </a:r>
            <a:r>
              <a:rPr lang="en-US" sz="2400" b="1" i="1" dirty="0" err="1">
                <a:solidFill>
                  <a:schemeClr val="tx1">
                    <a:lumMod val="85000"/>
                    <a:lumOff val="15000"/>
                  </a:schemeClr>
                </a:solidFill>
              </a:rPr>
              <a:t>int</a:t>
            </a:r>
            <a:r>
              <a:rPr lang="en-US" sz="2400" i="1" dirty="0">
                <a:solidFill>
                  <a:schemeClr val="tx1">
                    <a:lumMod val="85000"/>
                    <a:lumOff val="15000"/>
                  </a:schemeClr>
                </a:solidFill>
              </a:rPr>
              <a:t> </a:t>
            </a:r>
            <a:r>
              <a:rPr lang="en-US" sz="2400" i="1" dirty="0" err="1">
                <a:solidFill>
                  <a:schemeClr val="tx1">
                    <a:lumMod val="85000"/>
                    <a:lumOff val="15000"/>
                  </a:schemeClr>
                </a:solidFill>
              </a:rPr>
              <a:t>fd</a:t>
            </a:r>
            <a:r>
              <a:rPr lang="en-US" sz="2400" i="1" dirty="0">
                <a:solidFill>
                  <a:schemeClr val="tx1">
                    <a:lumMod val="85000"/>
                    <a:lumOff val="15000"/>
                  </a:schemeClr>
                </a:solidFill>
              </a:rPr>
              <a:t>, </a:t>
            </a:r>
            <a:r>
              <a:rPr lang="en-US" sz="2400" b="1" i="1" dirty="0" err="1">
                <a:solidFill>
                  <a:schemeClr val="tx1">
                    <a:lumMod val="85000"/>
                    <a:lumOff val="15000"/>
                  </a:schemeClr>
                </a:solidFill>
              </a:rPr>
              <a:t>off_t</a:t>
            </a:r>
            <a:r>
              <a:rPr lang="en-US" sz="2400" i="1" dirty="0">
                <a:solidFill>
                  <a:schemeClr val="tx1">
                    <a:lumMod val="85000"/>
                    <a:lumOff val="15000"/>
                  </a:schemeClr>
                </a:solidFill>
              </a:rPr>
              <a:t> offset, </a:t>
            </a:r>
            <a:r>
              <a:rPr lang="en-US" sz="2400" b="1" i="1" dirty="0" err="1">
                <a:solidFill>
                  <a:schemeClr val="tx1">
                    <a:lumMod val="85000"/>
                    <a:lumOff val="15000"/>
                  </a:schemeClr>
                </a:solidFill>
              </a:rPr>
              <a:t>off_t</a:t>
            </a:r>
            <a:r>
              <a:rPr lang="en-US" sz="2400" i="1" dirty="0">
                <a:solidFill>
                  <a:schemeClr val="tx1">
                    <a:lumMod val="85000"/>
                    <a:lumOff val="15000"/>
                  </a:schemeClr>
                </a:solidFill>
              </a:rPr>
              <a:t> </a:t>
            </a:r>
            <a:r>
              <a:rPr lang="en-US" sz="2400" i="1" dirty="0" err="1">
                <a:solidFill>
                  <a:schemeClr val="tx1">
                    <a:lumMod val="85000"/>
                    <a:lumOff val="15000"/>
                  </a:schemeClr>
                </a:solidFill>
              </a:rPr>
              <a:t>len</a:t>
            </a:r>
            <a:r>
              <a:rPr lang="en-US" sz="2400" i="1" dirty="0">
                <a:solidFill>
                  <a:schemeClr val="tx1">
                    <a:lumMod val="85000"/>
                    <a:lumOff val="15000"/>
                  </a:schemeClr>
                </a:solidFill>
              </a:rPr>
              <a:t>, </a:t>
            </a:r>
            <a:r>
              <a:rPr lang="en-US" sz="2400" b="1" i="1" dirty="0" err="1">
                <a:solidFill>
                  <a:schemeClr val="tx1">
                    <a:lumMod val="85000"/>
                    <a:lumOff val="15000"/>
                  </a:schemeClr>
                </a:solidFill>
              </a:rPr>
              <a:t>int</a:t>
            </a:r>
            <a:r>
              <a:rPr lang="en-US" sz="2400" i="1" dirty="0">
                <a:solidFill>
                  <a:schemeClr val="tx1">
                    <a:lumMod val="85000"/>
                    <a:lumOff val="15000"/>
                  </a:schemeClr>
                </a:solidFill>
              </a:rPr>
              <a:t> advice)</a:t>
            </a:r>
          </a:p>
        </p:txBody>
      </p:sp>
    </p:spTree>
    <p:extLst>
      <p:ext uri="{BB962C8B-B14F-4D97-AF65-F5344CB8AC3E}">
        <p14:creationId xmlns:p14="http://schemas.microsoft.com/office/powerpoint/2010/main" val="228733392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11</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Guided I/O Interfaces – GPFS</a:t>
            </a:r>
            <a:endParaRPr dirty="0">
              <a:solidFill>
                <a:schemeClr val="tx1">
                  <a:lumMod val="85000"/>
                  <a:lumOff val="15000"/>
                </a:schemeClr>
              </a:solidFill>
              <a:latin typeface="Calibri"/>
              <a:cs typeface="Calibri"/>
            </a:endParaRPr>
          </a:p>
        </p:txBody>
      </p:sp>
      <p:graphicFrame>
        <p:nvGraphicFramePr>
          <p:cNvPr id="7" name="Tabelle 5">
            <a:extLst>
              <a:ext uri="{FF2B5EF4-FFF2-40B4-BE49-F238E27FC236}">
                <a16:creationId xmlns:a16="http://schemas.microsoft.com/office/drawing/2014/main" id="{EF3955C4-27B8-C345-88E9-6AD71F6125AF}"/>
              </a:ext>
            </a:extLst>
          </p:cNvPr>
          <p:cNvGraphicFramePr>
            <a:graphicFrameLocks noGrp="1"/>
          </p:cNvGraphicFramePr>
          <p:nvPr>
            <p:extLst>
              <p:ext uri="{D42A27DB-BD31-4B8C-83A1-F6EECF244321}">
                <p14:modId xmlns:p14="http://schemas.microsoft.com/office/powerpoint/2010/main" val="4292853228"/>
              </p:ext>
            </p:extLst>
          </p:nvPr>
        </p:nvGraphicFramePr>
        <p:xfrm>
          <a:off x="469276" y="3321943"/>
          <a:ext cx="8138915" cy="1981246"/>
        </p:xfrm>
        <a:graphic>
          <a:graphicData uri="http://schemas.openxmlformats.org/drawingml/2006/table">
            <a:tbl>
              <a:tblPr/>
              <a:tblGrid>
                <a:gridCol w="4053612">
                  <a:extLst>
                    <a:ext uri="{9D8B030D-6E8A-4147-A177-3AD203B41FA5}">
                      <a16:colId xmlns:a16="http://schemas.microsoft.com/office/drawing/2014/main" val="20000"/>
                    </a:ext>
                  </a:extLst>
                </a:gridCol>
                <a:gridCol w="4085303">
                  <a:extLst>
                    <a:ext uri="{9D8B030D-6E8A-4147-A177-3AD203B41FA5}">
                      <a16:colId xmlns:a16="http://schemas.microsoft.com/office/drawing/2014/main" val="20001"/>
                    </a:ext>
                  </a:extLst>
                </a:gridCol>
              </a:tblGrid>
              <a:tr h="355306">
                <a:tc>
                  <a:txBody>
                    <a:bodyPr/>
                    <a:lstStyle/>
                    <a:p>
                      <a:pPr algn="l" fontAlgn="b"/>
                      <a:r>
                        <a:rPr lang="de-DE" sz="2000" b="0" i="0" u="none" strike="noStrike" dirty="0" err="1">
                          <a:solidFill>
                            <a:schemeClr val="tx1">
                              <a:lumMod val="85000"/>
                              <a:lumOff val="15000"/>
                            </a:schemeClr>
                          </a:solidFill>
                          <a:effectLst/>
                          <a:latin typeface="Courier"/>
                        </a:rPr>
                        <a:t>gpfsAccessRange_t</a:t>
                      </a:r>
                      <a:endParaRPr lang="de-DE" sz="2000" b="0" i="0" u="none" strike="noStrike" dirty="0">
                        <a:solidFill>
                          <a:schemeClr val="tx1">
                            <a:lumMod val="85000"/>
                            <a:lumOff val="15000"/>
                          </a:schemeClr>
                        </a:solidFill>
                        <a:effectLst/>
                        <a:latin typeface="Courier"/>
                      </a:endParaRPr>
                    </a:p>
                  </a:txBody>
                  <a:tcPr marL="25717" marR="25717" marT="25717" marB="0" anchor="ctr">
                    <a:lnL>
                      <a:noFill/>
                    </a:lnL>
                    <a:lnR>
                      <a:noFill/>
                    </a:lnR>
                    <a:lnT>
                      <a:noFill/>
                    </a:lnT>
                    <a:lnB>
                      <a:noFill/>
                    </a:lnB>
                    <a:noFill/>
                  </a:tcPr>
                </a:tc>
                <a:tc>
                  <a:txBody>
                    <a:bodyPr/>
                    <a:lstStyle/>
                    <a:p>
                      <a:pPr algn="l" fontAlgn="b"/>
                      <a:r>
                        <a:rPr lang="de-DE" sz="2000" b="0" i="0" u="none" strike="noStrike" dirty="0" err="1">
                          <a:solidFill>
                            <a:schemeClr val="tx1">
                              <a:lumMod val="85000"/>
                              <a:lumOff val="15000"/>
                            </a:schemeClr>
                          </a:solidFill>
                          <a:effectLst/>
                          <a:latin typeface="Calibri"/>
                        </a:rPr>
                        <a:t>Defines</a:t>
                      </a:r>
                      <a:r>
                        <a:rPr lang="de-DE" sz="2000" b="0" i="0" u="none" strike="noStrike" dirty="0">
                          <a:solidFill>
                            <a:schemeClr val="tx1">
                              <a:lumMod val="85000"/>
                              <a:lumOff val="15000"/>
                            </a:schemeClr>
                          </a:solidFill>
                          <a:effectLst/>
                          <a:latin typeface="Calibri"/>
                        </a:rPr>
                        <a:t> File Range </a:t>
                      </a:r>
                      <a:r>
                        <a:rPr lang="de-DE" sz="2000" b="0" i="0" u="none" strike="noStrike" dirty="0" err="1">
                          <a:solidFill>
                            <a:schemeClr val="tx1">
                              <a:lumMod val="85000"/>
                              <a:lumOff val="15000"/>
                            </a:schemeClr>
                          </a:solidFill>
                          <a:effectLst/>
                          <a:latin typeface="Calibri"/>
                        </a:rPr>
                        <a:t>to</a:t>
                      </a:r>
                      <a:r>
                        <a:rPr lang="de-DE" sz="2000" b="0" i="0" u="none" strike="noStrike" dirty="0">
                          <a:solidFill>
                            <a:schemeClr val="tx1">
                              <a:lumMod val="85000"/>
                              <a:lumOff val="15000"/>
                            </a:schemeClr>
                          </a:solidFill>
                          <a:effectLst/>
                          <a:latin typeface="Calibri"/>
                        </a:rPr>
                        <a:t> </a:t>
                      </a:r>
                      <a:r>
                        <a:rPr lang="de-DE" sz="2000" b="0" i="0" u="none" strike="noStrike" dirty="0" err="1">
                          <a:solidFill>
                            <a:schemeClr val="tx1">
                              <a:lumMod val="85000"/>
                              <a:lumOff val="15000"/>
                            </a:schemeClr>
                          </a:solidFill>
                          <a:effectLst/>
                          <a:latin typeface="Calibri"/>
                        </a:rPr>
                        <a:t>be</a:t>
                      </a:r>
                      <a:r>
                        <a:rPr lang="de-DE" sz="2000" b="0" i="0" u="none" strike="noStrike" dirty="0">
                          <a:solidFill>
                            <a:schemeClr val="tx1">
                              <a:lumMod val="85000"/>
                              <a:lumOff val="15000"/>
                            </a:schemeClr>
                          </a:solidFill>
                          <a:effectLst/>
                          <a:latin typeface="Calibri"/>
                        </a:rPr>
                        <a:t> </a:t>
                      </a:r>
                      <a:r>
                        <a:rPr lang="de-DE" sz="2000" b="0" i="0" u="none" strike="noStrike" dirty="0" err="1">
                          <a:solidFill>
                            <a:schemeClr val="tx1">
                              <a:lumMod val="85000"/>
                              <a:lumOff val="15000"/>
                            </a:schemeClr>
                          </a:solidFill>
                          <a:effectLst/>
                          <a:latin typeface="Calibri"/>
                        </a:rPr>
                        <a:t>Accessed</a:t>
                      </a:r>
                      <a:endParaRPr lang="de-DE" sz="2000" b="0" i="0" u="none" strike="noStrike" dirty="0">
                        <a:solidFill>
                          <a:schemeClr val="tx1">
                            <a:lumMod val="85000"/>
                            <a:lumOff val="15000"/>
                          </a:schemeClr>
                        </a:solidFill>
                        <a:effectLst/>
                        <a:latin typeface="Calibri"/>
                      </a:endParaRPr>
                    </a:p>
                  </a:txBody>
                  <a:tcPr marL="25717" marR="25717" marT="25717" marB="0" anchor="b">
                    <a:lnL>
                      <a:noFill/>
                    </a:lnL>
                    <a:lnR>
                      <a:noFill/>
                    </a:lnR>
                    <a:lnT>
                      <a:noFill/>
                    </a:lnT>
                    <a:lnB>
                      <a:noFill/>
                    </a:lnB>
                    <a:noFill/>
                  </a:tcPr>
                </a:tc>
                <a:extLst>
                  <a:ext uri="{0D108BD9-81ED-4DB2-BD59-A6C34878D82A}">
                    <a16:rowId xmlns:a16="http://schemas.microsoft.com/office/drawing/2014/main" val="10000"/>
                  </a:ext>
                </a:extLst>
              </a:tr>
              <a:tr h="355306">
                <a:tc>
                  <a:txBody>
                    <a:bodyPr/>
                    <a:lstStyle/>
                    <a:p>
                      <a:pPr algn="l" fontAlgn="b"/>
                      <a:r>
                        <a:rPr lang="de-DE" sz="2000" b="0" i="0" u="none" strike="noStrike" dirty="0" err="1">
                          <a:solidFill>
                            <a:schemeClr val="tx1">
                              <a:lumMod val="85000"/>
                              <a:lumOff val="15000"/>
                            </a:schemeClr>
                          </a:solidFill>
                          <a:effectLst/>
                          <a:latin typeface="Courier"/>
                        </a:rPr>
                        <a:t>gpfsFreeRange_t</a:t>
                      </a:r>
                      <a:endParaRPr lang="de-DE" sz="2000" b="0" i="0" u="none" strike="noStrike" dirty="0">
                        <a:solidFill>
                          <a:schemeClr val="tx1">
                            <a:lumMod val="85000"/>
                            <a:lumOff val="15000"/>
                          </a:schemeClr>
                        </a:solidFill>
                        <a:effectLst/>
                        <a:latin typeface="Courier"/>
                      </a:endParaRPr>
                    </a:p>
                  </a:txBody>
                  <a:tcPr marL="25717" marR="25717" marT="25717" marB="0" anchor="ctr">
                    <a:lnL>
                      <a:noFill/>
                    </a:lnL>
                    <a:lnR>
                      <a:noFill/>
                    </a:lnR>
                    <a:lnT>
                      <a:noFill/>
                    </a:lnT>
                    <a:lnB>
                      <a:noFill/>
                    </a:lnB>
                    <a:noFill/>
                  </a:tcPr>
                </a:tc>
                <a:tc>
                  <a:txBody>
                    <a:bodyPr/>
                    <a:lstStyle/>
                    <a:p>
                      <a:pPr algn="l" fontAlgn="b"/>
                      <a:r>
                        <a:rPr lang="de-DE" sz="2000" b="0" i="0" u="none" strike="noStrike" dirty="0" err="1">
                          <a:solidFill>
                            <a:schemeClr val="tx1">
                              <a:lumMod val="85000"/>
                              <a:lumOff val="15000"/>
                            </a:schemeClr>
                          </a:solidFill>
                          <a:effectLst/>
                          <a:latin typeface="Calibri"/>
                        </a:rPr>
                        <a:t>Defines</a:t>
                      </a:r>
                      <a:r>
                        <a:rPr lang="de-DE" sz="2000" b="0" i="0" u="none" strike="noStrike" dirty="0">
                          <a:solidFill>
                            <a:schemeClr val="tx1">
                              <a:lumMod val="85000"/>
                              <a:lumOff val="15000"/>
                            </a:schemeClr>
                          </a:solidFill>
                          <a:effectLst/>
                          <a:latin typeface="Calibri"/>
                        </a:rPr>
                        <a:t> File Range </a:t>
                      </a:r>
                      <a:r>
                        <a:rPr lang="de-DE" sz="2000" b="0" i="0" u="none" strike="noStrike" dirty="0" err="1">
                          <a:solidFill>
                            <a:schemeClr val="tx1">
                              <a:lumMod val="85000"/>
                              <a:lumOff val="15000"/>
                            </a:schemeClr>
                          </a:solidFill>
                          <a:effectLst/>
                          <a:latin typeface="Calibri"/>
                        </a:rPr>
                        <a:t>to</a:t>
                      </a:r>
                      <a:r>
                        <a:rPr lang="de-DE" sz="2000" b="0" i="0" u="none" strike="noStrike" dirty="0">
                          <a:solidFill>
                            <a:schemeClr val="tx1">
                              <a:lumMod val="85000"/>
                              <a:lumOff val="15000"/>
                            </a:schemeClr>
                          </a:solidFill>
                          <a:effectLst/>
                          <a:latin typeface="Calibri"/>
                        </a:rPr>
                        <a:t> </a:t>
                      </a:r>
                      <a:r>
                        <a:rPr lang="de-DE" sz="2000" b="0" i="0" u="none" strike="noStrike" dirty="0" err="1">
                          <a:solidFill>
                            <a:schemeClr val="tx1">
                              <a:lumMod val="85000"/>
                              <a:lumOff val="15000"/>
                            </a:schemeClr>
                          </a:solidFill>
                          <a:effectLst/>
                          <a:latin typeface="Calibri"/>
                        </a:rPr>
                        <a:t>be</a:t>
                      </a:r>
                      <a:r>
                        <a:rPr lang="de-DE" sz="2000" b="0" i="0" u="none" strike="noStrike" dirty="0">
                          <a:solidFill>
                            <a:schemeClr val="tx1">
                              <a:lumMod val="85000"/>
                              <a:lumOff val="15000"/>
                            </a:schemeClr>
                          </a:solidFill>
                          <a:effectLst/>
                          <a:latin typeface="Calibri"/>
                        </a:rPr>
                        <a:t> </a:t>
                      </a:r>
                      <a:r>
                        <a:rPr lang="de-DE" sz="2000" b="0" i="0" u="none" strike="noStrike" dirty="0" err="1">
                          <a:solidFill>
                            <a:schemeClr val="tx1">
                              <a:lumMod val="85000"/>
                              <a:lumOff val="15000"/>
                            </a:schemeClr>
                          </a:solidFill>
                          <a:effectLst/>
                          <a:latin typeface="Calibri"/>
                        </a:rPr>
                        <a:t>Released</a:t>
                      </a:r>
                      <a:endParaRPr lang="de-DE" sz="2000" b="0" i="0" u="none" strike="noStrike" dirty="0">
                        <a:solidFill>
                          <a:schemeClr val="tx1">
                            <a:lumMod val="85000"/>
                            <a:lumOff val="15000"/>
                          </a:schemeClr>
                        </a:solidFill>
                        <a:effectLst/>
                        <a:latin typeface="Calibri"/>
                      </a:endParaRPr>
                    </a:p>
                  </a:txBody>
                  <a:tcPr marL="25717" marR="25717" marT="25717" marB="0" anchor="b">
                    <a:lnL>
                      <a:noFill/>
                    </a:lnL>
                    <a:lnR>
                      <a:noFill/>
                    </a:lnR>
                    <a:lnT>
                      <a:noFill/>
                    </a:lnT>
                    <a:lnB>
                      <a:noFill/>
                    </a:lnB>
                    <a:noFill/>
                  </a:tcPr>
                </a:tc>
                <a:extLst>
                  <a:ext uri="{0D108BD9-81ED-4DB2-BD59-A6C34878D82A}">
                    <a16:rowId xmlns:a16="http://schemas.microsoft.com/office/drawing/2014/main" val="10001"/>
                  </a:ext>
                </a:extLst>
              </a:tr>
              <a:tr h="337319">
                <a:tc>
                  <a:txBody>
                    <a:bodyPr/>
                    <a:lstStyle/>
                    <a:p>
                      <a:pPr algn="l" fontAlgn="b"/>
                      <a:r>
                        <a:rPr lang="de-DE" sz="2000" b="0" i="0" u="none" strike="noStrike" dirty="0" err="1">
                          <a:solidFill>
                            <a:schemeClr val="tx1">
                              <a:lumMod val="85000"/>
                              <a:lumOff val="15000"/>
                            </a:schemeClr>
                          </a:solidFill>
                          <a:effectLst/>
                          <a:latin typeface="Courier"/>
                        </a:rPr>
                        <a:t>gpfsMultipleAccessRange_t</a:t>
                      </a:r>
                      <a:endParaRPr lang="de-DE" sz="2000" b="0" i="0" u="none" strike="noStrike" dirty="0">
                        <a:solidFill>
                          <a:schemeClr val="tx1">
                            <a:lumMod val="85000"/>
                            <a:lumOff val="15000"/>
                          </a:schemeClr>
                        </a:solidFill>
                        <a:effectLst/>
                        <a:latin typeface="Courier"/>
                      </a:endParaRPr>
                    </a:p>
                  </a:txBody>
                  <a:tcPr marL="25717" marR="25717" marT="25717" marB="0" anchor="ctr">
                    <a:lnL>
                      <a:noFill/>
                    </a:lnL>
                    <a:lnR>
                      <a:noFill/>
                    </a:lnR>
                    <a:lnT>
                      <a:noFill/>
                    </a:lnT>
                    <a:lnB>
                      <a:noFill/>
                    </a:lnB>
                    <a:noFill/>
                  </a:tcPr>
                </a:tc>
                <a:tc>
                  <a:txBody>
                    <a:bodyPr/>
                    <a:lstStyle/>
                    <a:p>
                      <a:pPr algn="l" fontAlgn="b"/>
                      <a:r>
                        <a:rPr lang="de-DE" sz="2000" b="0" i="0" u="none" strike="noStrike" dirty="0" err="1">
                          <a:solidFill>
                            <a:schemeClr val="tx1">
                              <a:lumMod val="85000"/>
                              <a:lumOff val="15000"/>
                            </a:schemeClr>
                          </a:solidFill>
                          <a:effectLst/>
                          <a:latin typeface="Calibri"/>
                        </a:rPr>
                        <a:t>Defines</a:t>
                      </a:r>
                      <a:r>
                        <a:rPr lang="de-DE" sz="2000" b="0" i="0" u="none" strike="noStrike" dirty="0">
                          <a:solidFill>
                            <a:schemeClr val="tx1">
                              <a:lumMod val="85000"/>
                              <a:lumOff val="15000"/>
                            </a:schemeClr>
                          </a:solidFill>
                          <a:effectLst/>
                          <a:latin typeface="Calibri"/>
                        </a:rPr>
                        <a:t> Multiple File Ranges </a:t>
                      </a:r>
                      <a:r>
                        <a:rPr lang="de-DE" sz="2000" b="0" i="0" u="none" strike="noStrike" dirty="0" err="1">
                          <a:solidFill>
                            <a:schemeClr val="tx1">
                              <a:lumMod val="85000"/>
                              <a:lumOff val="15000"/>
                            </a:schemeClr>
                          </a:solidFill>
                          <a:effectLst/>
                          <a:latin typeface="Calibri"/>
                        </a:rPr>
                        <a:t>to</a:t>
                      </a:r>
                      <a:r>
                        <a:rPr lang="de-DE" sz="2000" b="0" i="0" u="none" strike="noStrike" dirty="0">
                          <a:solidFill>
                            <a:schemeClr val="tx1">
                              <a:lumMod val="85000"/>
                              <a:lumOff val="15000"/>
                            </a:schemeClr>
                          </a:solidFill>
                          <a:effectLst/>
                          <a:latin typeface="Calibri"/>
                        </a:rPr>
                        <a:t> </a:t>
                      </a:r>
                      <a:r>
                        <a:rPr lang="de-DE" sz="2000" b="0" i="0" u="none" strike="noStrike" dirty="0" err="1">
                          <a:solidFill>
                            <a:schemeClr val="tx1">
                              <a:lumMod val="85000"/>
                              <a:lumOff val="15000"/>
                            </a:schemeClr>
                          </a:solidFill>
                          <a:effectLst/>
                          <a:latin typeface="Calibri"/>
                        </a:rPr>
                        <a:t>be</a:t>
                      </a:r>
                      <a:r>
                        <a:rPr lang="de-DE" sz="2000" b="0" i="0" u="none" strike="noStrike" dirty="0">
                          <a:solidFill>
                            <a:schemeClr val="tx1">
                              <a:lumMod val="85000"/>
                              <a:lumOff val="15000"/>
                            </a:schemeClr>
                          </a:solidFill>
                          <a:effectLst/>
                          <a:latin typeface="Calibri"/>
                        </a:rPr>
                        <a:t> </a:t>
                      </a:r>
                      <a:r>
                        <a:rPr lang="de-DE" sz="2000" b="0" i="0" u="none" strike="noStrike" dirty="0" err="1">
                          <a:solidFill>
                            <a:schemeClr val="tx1">
                              <a:lumMod val="85000"/>
                              <a:lumOff val="15000"/>
                            </a:schemeClr>
                          </a:solidFill>
                          <a:effectLst/>
                          <a:latin typeface="Calibri"/>
                        </a:rPr>
                        <a:t>Accessed</a:t>
                      </a:r>
                      <a:endParaRPr lang="de-DE" sz="2000" b="0" i="0" u="none" strike="noStrike" dirty="0">
                        <a:solidFill>
                          <a:schemeClr val="tx1">
                            <a:lumMod val="85000"/>
                            <a:lumOff val="15000"/>
                          </a:schemeClr>
                        </a:solidFill>
                        <a:effectLst/>
                        <a:latin typeface="Calibri"/>
                      </a:endParaRPr>
                    </a:p>
                  </a:txBody>
                  <a:tcPr marL="25717" marR="25717" marT="25717" marB="0" anchor="b">
                    <a:lnL>
                      <a:noFill/>
                    </a:lnL>
                    <a:lnR>
                      <a:noFill/>
                    </a:lnR>
                    <a:lnT>
                      <a:noFill/>
                    </a:lnT>
                    <a:lnB>
                      <a:noFill/>
                    </a:lnB>
                    <a:noFill/>
                  </a:tcPr>
                </a:tc>
                <a:extLst>
                  <a:ext uri="{0D108BD9-81ED-4DB2-BD59-A6C34878D82A}">
                    <a16:rowId xmlns:a16="http://schemas.microsoft.com/office/drawing/2014/main" val="10002"/>
                  </a:ext>
                </a:extLst>
              </a:tr>
              <a:tr h="355306">
                <a:tc>
                  <a:txBody>
                    <a:bodyPr/>
                    <a:lstStyle/>
                    <a:p>
                      <a:pPr algn="l" fontAlgn="b"/>
                      <a:r>
                        <a:rPr lang="de-DE" sz="2000" b="0" i="0" u="none" strike="noStrike" dirty="0" err="1">
                          <a:solidFill>
                            <a:schemeClr val="tx1">
                              <a:lumMod val="85000"/>
                              <a:lumOff val="15000"/>
                            </a:schemeClr>
                          </a:solidFill>
                          <a:effectLst/>
                          <a:latin typeface="Courier"/>
                        </a:rPr>
                        <a:t>gpfsClearFileCache_t</a:t>
                      </a:r>
                      <a:endParaRPr lang="de-DE" sz="2000" b="0" i="0" u="none" strike="noStrike" dirty="0">
                        <a:solidFill>
                          <a:schemeClr val="tx1">
                            <a:lumMod val="85000"/>
                            <a:lumOff val="15000"/>
                          </a:schemeClr>
                        </a:solidFill>
                        <a:effectLst/>
                        <a:latin typeface="Courier"/>
                      </a:endParaRPr>
                    </a:p>
                  </a:txBody>
                  <a:tcPr marL="25717" marR="25717" marT="25717" marB="0" anchor="ctr">
                    <a:lnL>
                      <a:noFill/>
                    </a:lnL>
                    <a:lnR>
                      <a:noFill/>
                    </a:lnR>
                    <a:lnT>
                      <a:noFill/>
                    </a:lnT>
                    <a:lnB>
                      <a:noFill/>
                    </a:lnB>
                    <a:noFill/>
                  </a:tcPr>
                </a:tc>
                <a:tc>
                  <a:txBody>
                    <a:bodyPr/>
                    <a:lstStyle/>
                    <a:p>
                      <a:pPr algn="l" fontAlgn="b"/>
                      <a:r>
                        <a:rPr lang="de-DE" sz="2000" b="0" i="0" u="none" strike="noStrike" dirty="0">
                          <a:solidFill>
                            <a:schemeClr val="tx1">
                              <a:lumMod val="85000"/>
                              <a:lumOff val="15000"/>
                            </a:schemeClr>
                          </a:solidFill>
                          <a:effectLst/>
                          <a:latin typeface="Calibri"/>
                        </a:rPr>
                        <a:t>Releases All </a:t>
                      </a:r>
                      <a:r>
                        <a:rPr lang="de-DE" sz="2000" b="0" i="0" u="none" strike="noStrike" dirty="0" err="1">
                          <a:solidFill>
                            <a:schemeClr val="tx1">
                              <a:lumMod val="85000"/>
                              <a:lumOff val="15000"/>
                            </a:schemeClr>
                          </a:solidFill>
                          <a:effectLst/>
                          <a:latin typeface="Calibri"/>
                        </a:rPr>
                        <a:t>the</a:t>
                      </a:r>
                      <a:r>
                        <a:rPr lang="de-DE" sz="2000" b="0" i="0" u="none" strike="noStrike" dirty="0">
                          <a:solidFill>
                            <a:schemeClr val="tx1">
                              <a:lumMod val="85000"/>
                              <a:lumOff val="15000"/>
                            </a:schemeClr>
                          </a:solidFill>
                          <a:effectLst/>
                          <a:latin typeface="Calibri"/>
                        </a:rPr>
                        <a:t> Page Pool </a:t>
                      </a:r>
                      <a:r>
                        <a:rPr lang="de-DE" sz="2000" b="0" i="0" u="none" strike="noStrike" dirty="0" err="1">
                          <a:solidFill>
                            <a:schemeClr val="tx1">
                              <a:lumMod val="85000"/>
                              <a:lumOff val="15000"/>
                            </a:schemeClr>
                          </a:solidFill>
                          <a:effectLst/>
                          <a:latin typeface="Calibri"/>
                        </a:rPr>
                        <a:t>Buffers</a:t>
                      </a:r>
                      <a:r>
                        <a:rPr lang="de-DE" sz="2000" b="0" i="0" u="none" strike="noStrike" dirty="0">
                          <a:solidFill>
                            <a:schemeClr val="tx1">
                              <a:lumMod val="85000"/>
                              <a:lumOff val="15000"/>
                            </a:schemeClr>
                          </a:solidFill>
                          <a:effectLst/>
                          <a:latin typeface="Calibri"/>
                        </a:rPr>
                        <a:t> </a:t>
                      </a:r>
                      <a:r>
                        <a:rPr lang="de-DE" sz="2000" b="0" i="0" u="none" strike="noStrike" dirty="0" err="1">
                          <a:solidFill>
                            <a:schemeClr val="tx1">
                              <a:lumMod val="85000"/>
                              <a:lumOff val="15000"/>
                            </a:schemeClr>
                          </a:solidFill>
                          <a:effectLst/>
                          <a:latin typeface="Calibri"/>
                        </a:rPr>
                        <a:t>for</a:t>
                      </a:r>
                      <a:r>
                        <a:rPr lang="de-DE" sz="2000" b="0" i="0" u="none" strike="noStrike" dirty="0">
                          <a:solidFill>
                            <a:schemeClr val="tx1">
                              <a:lumMod val="85000"/>
                              <a:lumOff val="15000"/>
                            </a:schemeClr>
                          </a:solidFill>
                          <a:effectLst/>
                          <a:latin typeface="Calibri"/>
                        </a:rPr>
                        <a:t> a </a:t>
                      </a:r>
                      <a:r>
                        <a:rPr lang="de-DE" sz="2000" b="0" i="0" u="none" strike="noStrike" dirty="0" err="1">
                          <a:solidFill>
                            <a:schemeClr val="tx1">
                              <a:lumMod val="85000"/>
                              <a:lumOff val="15000"/>
                            </a:schemeClr>
                          </a:solidFill>
                          <a:effectLst/>
                          <a:latin typeface="Calibri"/>
                        </a:rPr>
                        <a:t>Certain</a:t>
                      </a:r>
                      <a:r>
                        <a:rPr lang="de-DE" sz="2000" b="0" i="0" u="none" strike="noStrike" dirty="0">
                          <a:solidFill>
                            <a:schemeClr val="tx1">
                              <a:lumMod val="85000"/>
                              <a:lumOff val="15000"/>
                            </a:schemeClr>
                          </a:solidFill>
                          <a:effectLst/>
                          <a:latin typeface="Calibri"/>
                        </a:rPr>
                        <a:t> File</a:t>
                      </a:r>
                    </a:p>
                  </a:txBody>
                  <a:tcPr marL="25717" marR="25717" marT="25717" marB="0" anchor="b">
                    <a:lnL>
                      <a:noFill/>
                    </a:lnL>
                    <a:lnR>
                      <a:noFill/>
                    </a:lnR>
                    <a:lnT>
                      <a:noFill/>
                    </a:lnT>
                    <a:lnB>
                      <a:noFill/>
                    </a:lnB>
                    <a:noFill/>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63BCED7D-AF33-D347-A5DE-99E66E20DC9A}"/>
              </a:ext>
            </a:extLst>
          </p:cNvPr>
          <p:cNvSpPr txBox="1"/>
          <p:nvPr/>
        </p:nvSpPr>
        <p:spPr>
          <a:xfrm>
            <a:off x="117475" y="1376761"/>
            <a:ext cx="8775700" cy="461665"/>
          </a:xfrm>
          <a:prstGeom prst="rect">
            <a:avLst/>
          </a:prstGeom>
          <a:noFill/>
        </p:spPr>
        <p:txBody>
          <a:bodyPr wrap="square" rtlCol="0">
            <a:spAutoFit/>
          </a:bodyPr>
          <a:lstStyle/>
          <a:p>
            <a:pPr algn="ctr"/>
            <a:r>
              <a:rPr lang="en-US" sz="2400" b="1" i="1" dirty="0" err="1">
                <a:solidFill>
                  <a:schemeClr val="tx1">
                    <a:lumMod val="85000"/>
                    <a:lumOff val="15000"/>
                  </a:schemeClr>
                </a:solidFill>
              </a:rPr>
              <a:t>int</a:t>
            </a:r>
            <a:r>
              <a:rPr lang="en-US" sz="2400" i="1" dirty="0">
                <a:solidFill>
                  <a:schemeClr val="tx1">
                    <a:lumMod val="85000"/>
                    <a:lumOff val="15000"/>
                  </a:schemeClr>
                </a:solidFill>
              </a:rPr>
              <a:t> </a:t>
            </a:r>
            <a:r>
              <a:rPr lang="en-US" sz="2400" i="1" dirty="0" err="1">
                <a:solidFill>
                  <a:schemeClr val="tx1">
                    <a:lumMod val="85000"/>
                    <a:lumOff val="15000"/>
                  </a:schemeClr>
                </a:solidFill>
              </a:rPr>
              <a:t>gpfs_fcntl</a:t>
            </a:r>
            <a:r>
              <a:rPr lang="en-US" sz="2400" i="1" dirty="0">
                <a:solidFill>
                  <a:schemeClr val="tx1">
                    <a:lumMod val="85000"/>
                    <a:lumOff val="15000"/>
                  </a:schemeClr>
                </a:solidFill>
              </a:rPr>
              <a:t>(</a:t>
            </a:r>
            <a:r>
              <a:rPr lang="en-US" sz="2400" b="1" i="1" dirty="0" err="1">
                <a:solidFill>
                  <a:schemeClr val="tx1">
                    <a:lumMod val="85000"/>
                    <a:lumOff val="15000"/>
                  </a:schemeClr>
                </a:solidFill>
              </a:rPr>
              <a:t>int</a:t>
            </a:r>
            <a:r>
              <a:rPr lang="en-US" sz="2400" i="1" dirty="0">
                <a:solidFill>
                  <a:schemeClr val="tx1">
                    <a:lumMod val="85000"/>
                    <a:lumOff val="15000"/>
                  </a:schemeClr>
                </a:solidFill>
              </a:rPr>
              <a:t> </a:t>
            </a:r>
            <a:r>
              <a:rPr lang="en-US" sz="2400" i="1" dirty="0" err="1">
                <a:solidFill>
                  <a:schemeClr val="tx1">
                    <a:lumMod val="85000"/>
                    <a:lumOff val="15000"/>
                  </a:schemeClr>
                </a:solidFill>
              </a:rPr>
              <a:t>fd</a:t>
            </a:r>
            <a:r>
              <a:rPr lang="en-US" sz="2400" i="1" dirty="0">
                <a:solidFill>
                  <a:schemeClr val="tx1">
                    <a:lumMod val="85000"/>
                    <a:lumOff val="15000"/>
                  </a:schemeClr>
                </a:solidFill>
              </a:rPr>
              <a:t>, </a:t>
            </a:r>
            <a:r>
              <a:rPr lang="en-US" sz="2400" b="1" i="1" dirty="0">
                <a:solidFill>
                  <a:schemeClr val="tx1">
                    <a:lumMod val="85000"/>
                    <a:lumOff val="15000"/>
                  </a:schemeClr>
                </a:solidFill>
              </a:rPr>
              <a:t>void </a:t>
            </a:r>
            <a:r>
              <a:rPr lang="en-US" sz="2400" i="1" dirty="0">
                <a:solidFill>
                  <a:schemeClr val="tx1">
                    <a:lumMod val="85000"/>
                    <a:lumOff val="15000"/>
                  </a:schemeClr>
                </a:solidFill>
              </a:rPr>
              <a:t>*</a:t>
            </a:r>
            <a:r>
              <a:rPr lang="en-US" sz="2400" i="1" dirty="0" err="1">
                <a:solidFill>
                  <a:schemeClr val="tx1">
                    <a:lumMod val="85000"/>
                    <a:lumOff val="15000"/>
                  </a:schemeClr>
                </a:solidFill>
              </a:rPr>
              <a:t>fcntlArgP</a:t>
            </a:r>
            <a:r>
              <a:rPr lang="en-US" sz="2400" i="1" dirty="0">
                <a:solidFill>
                  <a:schemeClr val="tx1">
                    <a:lumMod val="85000"/>
                    <a:lumOff val="15000"/>
                  </a:schemeClr>
                </a:solidFill>
              </a:rPr>
              <a:t>)</a:t>
            </a:r>
          </a:p>
        </p:txBody>
      </p:sp>
    </p:spTree>
    <p:extLst>
      <p:ext uri="{BB962C8B-B14F-4D97-AF65-F5344CB8AC3E}">
        <p14:creationId xmlns:p14="http://schemas.microsoft.com/office/powerpoint/2010/main" val="302149269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12</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1" name="Content Placeholder 2">
            <a:extLst>
              <a:ext uri="{FF2B5EF4-FFF2-40B4-BE49-F238E27FC236}">
                <a16:creationId xmlns:a16="http://schemas.microsoft.com/office/drawing/2014/main" id="{7F39CA7D-E91B-5743-AFA0-48AA77D127F1}"/>
              </a:ext>
            </a:extLst>
          </p:cNvPr>
          <p:cNvSpPr>
            <a:spLocks noGrp="1"/>
          </p:cNvSpPr>
          <p:nvPr>
            <p:ph idx="1"/>
          </p:nvPr>
        </p:nvSpPr>
        <p:spPr>
          <a:xfrm>
            <a:off x="228600" y="1005840"/>
            <a:ext cx="8686800" cy="5029200"/>
          </a:xfrm>
        </p:spPr>
        <p:txBody>
          <a:bodyPr/>
          <a:lstStyle/>
          <a:p>
            <a:pPr>
              <a:spcBef>
                <a:spcPct val="0"/>
              </a:spcBef>
            </a:pPr>
            <a:r>
              <a:rPr lang="en-US" sz="3600" dirty="0">
                <a:solidFill>
                  <a:schemeClr val="tx1">
                    <a:lumMod val="85000"/>
                    <a:lumOff val="15000"/>
                  </a:schemeClr>
                </a:solidFill>
                <a:latin typeface="Calibri"/>
                <a:ea typeface="+mj-ea"/>
                <a:cs typeface="Calibri"/>
              </a:rPr>
              <a:t>Vendor/System specific</a:t>
            </a:r>
          </a:p>
          <a:p>
            <a:pPr lvl="1">
              <a:spcBef>
                <a:spcPct val="0"/>
              </a:spcBef>
            </a:pPr>
            <a:r>
              <a:rPr lang="en-US" sz="3200" dirty="0">
                <a:solidFill>
                  <a:schemeClr val="tx1">
                    <a:lumMod val="85000"/>
                    <a:lumOff val="15000"/>
                  </a:schemeClr>
                </a:solidFill>
                <a:latin typeface="Calibri"/>
                <a:ea typeface="+mj-ea"/>
                <a:cs typeface="Calibri"/>
              </a:rPr>
              <a:t>No unified interface available</a:t>
            </a:r>
          </a:p>
          <a:p>
            <a:pPr>
              <a:spcBef>
                <a:spcPct val="0"/>
              </a:spcBef>
            </a:pPr>
            <a:r>
              <a:rPr lang="en-US" sz="3600" dirty="0">
                <a:solidFill>
                  <a:schemeClr val="tx1">
                    <a:lumMod val="85000"/>
                    <a:lumOff val="15000"/>
                  </a:schemeClr>
                </a:solidFill>
                <a:latin typeface="Calibri"/>
                <a:ea typeface="+mj-ea"/>
                <a:cs typeface="Calibri"/>
              </a:rPr>
              <a:t>POSIX interface lacks flexibility</a:t>
            </a:r>
          </a:p>
          <a:p>
            <a:pPr lvl="1">
              <a:spcBef>
                <a:spcPct val="0"/>
              </a:spcBef>
            </a:pPr>
            <a:r>
              <a:rPr lang="en-US" sz="3200" dirty="0">
                <a:solidFill>
                  <a:schemeClr val="tx1">
                    <a:lumMod val="85000"/>
                    <a:lumOff val="15000"/>
                  </a:schemeClr>
                </a:solidFill>
                <a:latin typeface="Calibri"/>
                <a:ea typeface="+mj-ea"/>
                <a:cs typeface="Calibri"/>
              </a:rPr>
              <a:t>Sequential/Random advice apply to whole file</a:t>
            </a:r>
          </a:p>
          <a:p>
            <a:pPr lvl="1">
              <a:spcBef>
                <a:spcPct val="0"/>
              </a:spcBef>
            </a:pPr>
            <a:r>
              <a:rPr lang="en-US" sz="3200" dirty="0">
                <a:solidFill>
                  <a:schemeClr val="tx1">
                    <a:lumMod val="85000"/>
                    <a:lumOff val="15000"/>
                  </a:schemeClr>
                </a:solidFill>
                <a:latin typeface="Calibri"/>
                <a:ea typeface="+mj-ea"/>
                <a:cs typeface="Calibri"/>
              </a:rPr>
              <a:t>Advice apply locally (not network file system)</a:t>
            </a:r>
          </a:p>
          <a:p>
            <a:pPr lvl="1">
              <a:spcBef>
                <a:spcPct val="0"/>
              </a:spcBef>
            </a:pPr>
            <a:r>
              <a:rPr lang="en-US" sz="3200" dirty="0">
                <a:solidFill>
                  <a:schemeClr val="tx1">
                    <a:lumMod val="85000"/>
                    <a:lumOff val="15000"/>
                  </a:schemeClr>
                </a:solidFill>
                <a:latin typeface="Calibri"/>
                <a:ea typeface="+mj-ea"/>
                <a:cs typeface="Calibri"/>
              </a:rPr>
              <a:t>Interface is blocking</a:t>
            </a:r>
          </a:p>
          <a:p>
            <a:pPr>
              <a:spcBef>
                <a:spcPct val="0"/>
              </a:spcBef>
            </a:pPr>
            <a:r>
              <a:rPr lang="en-US" sz="3600" dirty="0">
                <a:solidFill>
                  <a:schemeClr val="tx1">
                    <a:lumMod val="85000"/>
                    <a:lumOff val="15000"/>
                  </a:schemeClr>
                </a:solidFill>
                <a:latin typeface="Calibri"/>
                <a:ea typeface="+mj-ea"/>
                <a:cs typeface="Calibri"/>
              </a:rPr>
              <a:t>POSIX and GPFS interfaces lacks simplicity</a:t>
            </a:r>
          </a:p>
          <a:p>
            <a:pPr lvl="1">
              <a:spcBef>
                <a:spcPct val="0"/>
              </a:spcBef>
            </a:pPr>
            <a:r>
              <a:rPr lang="en-US" sz="3200" dirty="0">
                <a:solidFill>
                  <a:schemeClr val="tx1">
                    <a:lumMod val="85000"/>
                    <a:lumOff val="15000"/>
                  </a:schemeClr>
                </a:solidFill>
                <a:latin typeface="Calibri"/>
                <a:ea typeface="+mj-ea"/>
                <a:cs typeface="Calibri"/>
              </a:rPr>
              <a:t>User has to handle explicitly the prefetching and the release of file ranges</a:t>
            </a:r>
          </a:p>
          <a:p>
            <a:pPr lvl="1">
              <a:spcBef>
                <a:spcPct val="0"/>
              </a:spcBef>
            </a:pPr>
            <a:r>
              <a:rPr lang="en-US" sz="3200" dirty="0">
                <a:solidFill>
                  <a:schemeClr val="tx1">
                    <a:lumMod val="85000"/>
                    <a:lumOff val="15000"/>
                  </a:schemeClr>
                </a:solidFill>
                <a:latin typeface="Calibri"/>
                <a:ea typeface="+mj-ea"/>
                <a:cs typeface="Calibri"/>
              </a:rPr>
              <a:t>Understanding and using these interfaces is not trivial</a:t>
            </a:r>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Guided I/O Interfaces – Limitations</a:t>
            </a:r>
            <a:endParaRPr dirty="0">
              <a:solidFill>
                <a:schemeClr val="tx1">
                  <a:lumMod val="85000"/>
                  <a:lumOff val="15000"/>
                </a:schemeClr>
              </a:solidFill>
              <a:latin typeface="Calibri"/>
              <a:cs typeface="Calibri"/>
            </a:endParaRPr>
          </a:p>
        </p:txBody>
      </p:sp>
    </p:spTree>
    <p:extLst>
      <p:ext uri="{BB962C8B-B14F-4D97-AF65-F5344CB8AC3E}">
        <p14:creationId xmlns:p14="http://schemas.microsoft.com/office/powerpoint/2010/main" val="379915743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13</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1" name="Content Placeholder 2">
            <a:extLst>
              <a:ext uri="{FF2B5EF4-FFF2-40B4-BE49-F238E27FC236}">
                <a16:creationId xmlns:a16="http://schemas.microsoft.com/office/drawing/2014/main" id="{7F39CA7D-E91B-5743-AFA0-48AA77D127F1}"/>
              </a:ext>
            </a:extLst>
          </p:cNvPr>
          <p:cNvSpPr>
            <a:spLocks noGrp="1"/>
          </p:cNvSpPr>
          <p:nvPr>
            <p:ph idx="1"/>
          </p:nvPr>
        </p:nvSpPr>
        <p:spPr>
          <a:xfrm>
            <a:off x="291664" y="1005840"/>
            <a:ext cx="3980793" cy="5420828"/>
          </a:xfrm>
        </p:spPr>
        <p:txBody>
          <a:bodyPr/>
          <a:lstStyle/>
          <a:p>
            <a:pPr marL="0" indent="0">
              <a:spcBef>
                <a:spcPct val="0"/>
              </a:spcBef>
              <a:buNone/>
            </a:pPr>
            <a:r>
              <a:rPr lang="en-US" sz="3600" b="1" dirty="0">
                <a:solidFill>
                  <a:schemeClr val="tx1">
                    <a:lumMod val="85000"/>
                    <a:lumOff val="15000"/>
                  </a:schemeClr>
                </a:solidFill>
                <a:latin typeface="Calibri"/>
                <a:ea typeface="+mj-ea"/>
                <a:cs typeface="Calibri"/>
              </a:rPr>
              <a:t>Requirements</a:t>
            </a:r>
            <a:r>
              <a:rPr lang="en-US" sz="3600" dirty="0">
                <a:solidFill>
                  <a:schemeClr val="tx1">
                    <a:lumMod val="85000"/>
                    <a:lumOff val="15000"/>
                  </a:schemeClr>
                </a:solidFill>
                <a:latin typeface="Calibri"/>
                <a:ea typeface="+mj-ea"/>
                <a:cs typeface="Calibri"/>
              </a:rPr>
              <a:t>:</a:t>
            </a:r>
          </a:p>
          <a:p>
            <a:pPr>
              <a:spcBef>
                <a:spcPct val="0"/>
              </a:spcBef>
            </a:pPr>
            <a:r>
              <a:rPr lang="en-US" sz="3600" dirty="0">
                <a:solidFill>
                  <a:schemeClr val="tx1">
                    <a:lumMod val="85000"/>
                    <a:lumOff val="15000"/>
                  </a:schemeClr>
                </a:solidFill>
                <a:latin typeface="Calibri"/>
                <a:ea typeface="+mj-ea"/>
                <a:cs typeface="Calibri"/>
              </a:rPr>
              <a:t>Uniform Interface</a:t>
            </a:r>
          </a:p>
          <a:p>
            <a:pPr>
              <a:spcBef>
                <a:spcPct val="0"/>
              </a:spcBef>
            </a:pPr>
            <a:r>
              <a:rPr lang="en-US" sz="3600" dirty="0">
                <a:solidFill>
                  <a:schemeClr val="tx1">
                    <a:lumMod val="85000"/>
                    <a:lumOff val="15000"/>
                  </a:schemeClr>
                </a:solidFill>
                <a:latin typeface="Calibri"/>
                <a:ea typeface="+mj-ea"/>
                <a:cs typeface="Calibri"/>
              </a:rPr>
              <a:t>Flexibility</a:t>
            </a:r>
          </a:p>
          <a:p>
            <a:pPr>
              <a:spcBef>
                <a:spcPct val="0"/>
              </a:spcBef>
            </a:pPr>
            <a:r>
              <a:rPr lang="en-US" sz="3600" dirty="0">
                <a:solidFill>
                  <a:schemeClr val="tx1">
                    <a:lumMod val="85000"/>
                    <a:lumOff val="15000"/>
                  </a:schemeClr>
                </a:solidFill>
                <a:latin typeface="Calibri"/>
                <a:ea typeface="+mj-ea"/>
                <a:cs typeface="Calibri"/>
              </a:rPr>
              <a:t>Non-blocking</a:t>
            </a:r>
          </a:p>
          <a:p>
            <a:pPr>
              <a:spcBef>
                <a:spcPct val="0"/>
              </a:spcBef>
            </a:pPr>
            <a:r>
              <a:rPr lang="en-US" sz="3600" dirty="0">
                <a:solidFill>
                  <a:schemeClr val="tx1">
                    <a:lumMod val="85000"/>
                    <a:lumOff val="15000"/>
                  </a:schemeClr>
                </a:solidFill>
                <a:latin typeface="Calibri"/>
                <a:ea typeface="+mj-ea"/>
                <a:cs typeface="Calibri"/>
              </a:rPr>
              <a:t>Simplicity</a:t>
            </a:r>
          </a:p>
          <a:p>
            <a:pPr marL="0" indent="0">
              <a:spcBef>
                <a:spcPct val="0"/>
              </a:spcBef>
              <a:buNone/>
            </a:pPr>
            <a:endParaRPr lang="en-US" sz="3600" dirty="0">
              <a:solidFill>
                <a:schemeClr val="tx1">
                  <a:lumMod val="85000"/>
                  <a:lumOff val="15000"/>
                </a:schemeClr>
              </a:solidFill>
              <a:latin typeface="Calibri"/>
              <a:ea typeface="+mj-ea"/>
              <a:cs typeface="Calibri"/>
            </a:endParaRPr>
          </a:p>
          <a:p>
            <a:pPr marL="0" indent="0">
              <a:spcBef>
                <a:spcPct val="0"/>
              </a:spcBef>
              <a:buNone/>
            </a:pPr>
            <a:endParaRPr lang="en-US" sz="3600" dirty="0">
              <a:solidFill>
                <a:schemeClr val="tx1">
                  <a:lumMod val="85000"/>
                  <a:lumOff val="15000"/>
                </a:schemeClr>
              </a:solidFill>
              <a:latin typeface="Calibri"/>
              <a:ea typeface="+mj-ea"/>
              <a:cs typeface="Calibri"/>
            </a:endParaRPr>
          </a:p>
          <a:p>
            <a:pPr marL="0" indent="0">
              <a:spcBef>
                <a:spcPct val="0"/>
              </a:spcBef>
              <a:buNone/>
            </a:pPr>
            <a:r>
              <a:rPr lang="en-US" sz="3600" b="1" dirty="0">
                <a:solidFill>
                  <a:schemeClr val="tx1">
                    <a:lumMod val="85000"/>
                    <a:lumOff val="15000"/>
                  </a:schemeClr>
                </a:solidFill>
                <a:latin typeface="Calibri"/>
                <a:ea typeface="+mj-ea"/>
                <a:cs typeface="Calibri"/>
              </a:rPr>
              <a:t>Mercury</a:t>
            </a:r>
            <a:r>
              <a:rPr lang="en-US" sz="3600" dirty="0">
                <a:solidFill>
                  <a:schemeClr val="tx1">
                    <a:lumMod val="85000"/>
                    <a:lumOff val="15000"/>
                  </a:schemeClr>
                </a:solidFill>
                <a:latin typeface="Calibri"/>
                <a:ea typeface="+mj-ea"/>
                <a:cs typeface="Calibri"/>
              </a:rPr>
              <a:t>:</a:t>
            </a:r>
          </a:p>
          <a:p>
            <a:pPr>
              <a:spcBef>
                <a:spcPct val="0"/>
              </a:spcBef>
            </a:pPr>
            <a:r>
              <a:rPr lang="en-US" sz="3600" dirty="0">
                <a:solidFill>
                  <a:schemeClr val="tx1">
                    <a:lumMod val="85000"/>
                    <a:lumOff val="15000"/>
                  </a:schemeClr>
                </a:solidFill>
                <a:latin typeface="Calibri"/>
                <a:ea typeface="+mj-ea"/>
                <a:cs typeface="Calibri"/>
              </a:rPr>
              <a:t>Interposing Library (AIO)</a:t>
            </a:r>
          </a:p>
          <a:p>
            <a:pPr>
              <a:spcBef>
                <a:spcPct val="0"/>
              </a:spcBef>
            </a:pPr>
            <a:r>
              <a:rPr lang="en-US" sz="3600" dirty="0">
                <a:solidFill>
                  <a:schemeClr val="tx1">
                    <a:lumMod val="85000"/>
                    <a:lumOff val="15000"/>
                  </a:schemeClr>
                </a:solidFill>
                <a:latin typeface="Calibri"/>
                <a:ea typeface="+mj-ea"/>
                <a:cs typeface="Calibri"/>
              </a:rPr>
              <a:t>Advice Manager</a:t>
            </a:r>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Mercury Design &amp; Architecture</a:t>
            </a:r>
            <a:endParaRPr dirty="0">
              <a:solidFill>
                <a:schemeClr val="tx1">
                  <a:lumMod val="85000"/>
                  <a:lumOff val="15000"/>
                </a:schemeClr>
              </a:solidFill>
              <a:latin typeface="Calibri"/>
              <a:cs typeface="Calibri"/>
            </a:endParaRPr>
          </a:p>
        </p:txBody>
      </p:sp>
      <p:pic>
        <p:nvPicPr>
          <p:cNvPr id="6" name="Picture 5">
            <a:extLst>
              <a:ext uri="{FF2B5EF4-FFF2-40B4-BE49-F238E27FC236}">
                <a16:creationId xmlns:a16="http://schemas.microsoft.com/office/drawing/2014/main" id="{4CAD77AA-6C10-684F-946B-4F79FFE9F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953" y="687184"/>
            <a:ext cx="4507992" cy="3001636"/>
          </a:xfrm>
          <a:prstGeom prst="rect">
            <a:avLst/>
          </a:prstGeom>
        </p:spPr>
      </p:pic>
      <p:pic>
        <p:nvPicPr>
          <p:cNvPr id="8" name="Picture 7">
            <a:extLst>
              <a:ext uri="{FF2B5EF4-FFF2-40B4-BE49-F238E27FC236}">
                <a16:creationId xmlns:a16="http://schemas.microsoft.com/office/drawing/2014/main" id="{4841F28B-B05B-0540-9BB7-183D82D19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395" y="3768456"/>
            <a:ext cx="5095685" cy="2999232"/>
          </a:xfrm>
          <a:prstGeom prst="rect">
            <a:avLst/>
          </a:prstGeom>
        </p:spPr>
      </p:pic>
    </p:spTree>
    <p:extLst>
      <p:ext uri="{BB962C8B-B14F-4D97-AF65-F5344CB8AC3E}">
        <p14:creationId xmlns:p14="http://schemas.microsoft.com/office/powerpoint/2010/main" val="117389432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14</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Mercury – LUSTRE Integration</a:t>
            </a:r>
            <a:endParaRPr dirty="0">
              <a:solidFill>
                <a:schemeClr val="tx1">
                  <a:lumMod val="85000"/>
                  <a:lumOff val="15000"/>
                </a:schemeClr>
              </a:solidFill>
              <a:latin typeface="Calibri"/>
              <a:cs typeface="Calibri"/>
            </a:endParaRPr>
          </a:p>
        </p:txBody>
      </p:sp>
      <p:pic>
        <p:nvPicPr>
          <p:cNvPr id="5" name="Picture 4">
            <a:extLst>
              <a:ext uri="{FF2B5EF4-FFF2-40B4-BE49-F238E27FC236}">
                <a16:creationId xmlns:a16="http://schemas.microsoft.com/office/drawing/2014/main" id="{45D3B0E8-2320-594B-9D58-85D199FE1BEF}"/>
              </a:ext>
            </a:extLst>
          </p:cNvPr>
          <p:cNvPicPr>
            <a:picLocks noChangeAspect="1"/>
          </p:cNvPicPr>
          <p:nvPr/>
        </p:nvPicPr>
        <p:blipFill>
          <a:blip r:embed="rId3"/>
          <a:stretch>
            <a:fillRect/>
          </a:stretch>
        </p:blipFill>
        <p:spPr>
          <a:xfrm>
            <a:off x="783200" y="1087821"/>
            <a:ext cx="7367577" cy="5123430"/>
          </a:xfrm>
          <a:prstGeom prst="rect">
            <a:avLst/>
          </a:prstGeom>
        </p:spPr>
      </p:pic>
    </p:spTree>
    <p:extLst>
      <p:ext uri="{BB962C8B-B14F-4D97-AF65-F5344CB8AC3E}">
        <p14:creationId xmlns:p14="http://schemas.microsoft.com/office/powerpoint/2010/main" val="318840400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15</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Use Case: HEP ROOT Based Analytics Code </a:t>
            </a:r>
            <a:endParaRPr dirty="0">
              <a:solidFill>
                <a:schemeClr val="tx1">
                  <a:lumMod val="85000"/>
                  <a:lumOff val="15000"/>
                </a:schemeClr>
              </a:solidFill>
              <a:latin typeface="Calibri"/>
              <a:cs typeface="Calibri"/>
            </a:endParaRPr>
          </a:p>
        </p:txBody>
      </p:sp>
      <p:pic>
        <p:nvPicPr>
          <p:cNvPr id="3" name="Picture 2">
            <a:extLst>
              <a:ext uri="{FF2B5EF4-FFF2-40B4-BE49-F238E27FC236}">
                <a16:creationId xmlns:a16="http://schemas.microsoft.com/office/drawing/2014/main" id="{C10B1390-44B0-4A48-A61E-6060167D8134}"/>
              </a:ext>
            </a:extLst>
          </p:cNvPr>
          <p:cNvPicPr>
            <a:picLocks noChangeAspect="1"/>
          </p:cNvPicPr>
          <p:nvPr/>
        </p:nvPicPr>
        <p:blipFill>
          <a:blip r:embed="rId3"/>
          <a:stretch>
            <a:fillRect/>
          </a:stretch>
        </p:blipFill>
        <p:spPr>
          <a:xfrm>
            <a:off x="200025" y="2159002"/>
            <a:ext cx="5362575" cy="4200683"/>
          </a:xfrm>
          <a:prstGeom prst="rect">
            <a:avLst/>
          </a:prstGeom>
        </p:spPr>
      </p:pic>
      <p:sp>
        <p:nvSpPr>
          <p:cNvPr id="13" name="Content Placeholder 2">
            <a:extLst>
              <a:ext uri="{FF2B5EF4-FFF2-40B4-BE49-F238E27FC236}">
                <a16:creationId xmlns:a16="http://schemas.microsoft.com/office/drawing/2014/main" id="{D23DBCF7-0972-5E4D-A2F0-A433D508A149}"/>
              </a:ext>
            </a:extLst>
          </p:cNvPr>
          <p:cNvSpPr>
            <a:spLocks noGrp="1"/>
          </p:cNvSpPr>
          <p:nvPr>
            <p:ph idx="1"/>
          </p:nvPr>
        </p:nvSpPr>
        <p:spPr>
          <a:xfrm>
            <a:off x="228600" y="1005840"/>
            <a:ext cx="8686800" cy="1216662"/>
          </a:xfrm>
        </p:spPr>
        <p:txBody>
          <a:bodyPr/>
          <a:lstStyle/>
          <a:p>
            <a:pPr>
              <a:spcBef>
                <a:spcPct val="0"/>
              </a:spcBef>
            </a:pPr>
            <a:r>
              <a:rPr lang="en-US" sz="2400" dirty="0">
                <a:solidFill>
                  <a:schemeClr val="tx1">
                    <a:lumMod val="85000"/>
                    <a:lumOff val="15000"/>
                  </a:schemeClr>
                </a:solidFill>
                <a:latin typeface="Calibri"/>
                <a:ea typeface="+mj-ea"/>
                <a:cs typeface="Calibri"/>
              </a:rPr>
              <a:t>Read use case on the </a:t>
            </a:r>
            <a:r>
              <a:rPr lang="en-US" sz="2400" dirty="0" err="1">
                <a:solidFill>
                  <a:schemeClr val="tx1">
                    <a:lumMod val="85000"/>
                    <a:lumOff val="15000"/>
                  </a:schemeClr>
                </a:solidFill>
                <a:latin typeface="Calibri"/>
                <a:ea typeface="+mj-ea"/>
                <a:cs typeface="Calibri"/>
              </a:rPr>
              <a:t>Mogon</a:t>
            </a:r>
            <a:r>
              <a:rPr lang="en-US" sz="2400" dirty="0">
                <a:solidFill>
                  <a:schemeClr val="tx1">
                    <a:lumMod val="85000"/>
                    <a:lumOff val="15000"/>
                  </a:schemeClr>
                </a:solidFill>
                <a:latin typeface="Calibri"/>
                <a:ea typeface="+mj-ea"/>
                <a:cs typeface="Calibri"/>
              </a:rPr>
              <a:t> Cluster at University of Mainz</a:t>
            </a:r>
          </a:p>
          <a:p>
            <a:pPr>
              <a:spcBef>
                <a:spcPct val="0"/>
              </a:spcBef>
            </a:pPr>
            <a:r>
              <a:rPr lang="en-US" sz="2400" dirty="0">
                <a:solidFill>
                  <a:schemeClr val="tx1">
                    <a:lumMod val="85000"/>
                    <a:lumOff val="15000"/>
                  </a:schemeClr>
                </a:solidFill>
                <a:latin typeface="Calibri"/>
                <a:ea typeface="+mj-ea"/>
                <a:cs typeface="Calibri"/>
              </a:rPr>
              <a:t>Run on GPFS (now IBM Spectrum Scale)</a:t>
            </a:r>
          </a:p>
          <a:p>
            <a:pPr>
              <a:spcBef>
                <a:spcPct val="0"/>
              </a:spcBef>
            </a:pPr>
            <a:r>
              <a:rPr lang="en-US" sz="2400" dirty="0">
                <a:solidFill>
                  <a:schemeClr val="tx1">
                    <a:lumMod val="85000"/>
                    <a:lumOff val="15000"/>
                  </a:schemeClr>
                </a:solidFill>
                <a:latin typeface="Calibri"/>
                <a:ea typeface="+mj-ea"/>
                <a:cs typeface="Calibri"/>
              </a:rPr>
              <a:t>Root is one of the Major user of the </a:t>
            </a:r>
            <a:r>
              <a:rPr lang="en-US" sz="2400" dirty="0" err="1">
                <a:solidFill>
                  <a:schemeClr val="tx1">
                    <a:lumMod val="85000"/>
                    <a:lumOff val="15000"/>
                  </a:schemeClr>
                </a:solidFill>
                <a:latin typeface="Calibri"/>
                <a:ea typeface="+mj-ea"/>
                <a:cs typeface="Calibri"/>
              </a:rPr>
              <a:t>Mogon</a:t>
            </a:r>
            <a:r>
              <a:rPr lang="en-US" sz="2400" dirty="0">
                <a:solidFill>
                  <a:schemeClr val="tx1">
                    <a:lumMod val="85000"/>
                    <a:lumOff val="15000"/>
                  </a:schemeClr>
                </a:solidFill>
                <a:latin typeface="Calibri"/>
                <a:ea typeface="+mj-ea"/>
                <a:cs typeface="Calibri"/>
              </a:rPr>
              <a:t> Cluster</a:t>
            </a:r>
          </a:p>
        </p:txBody>
      </p:sp>
      <p:sp>
        <p:nvSpPr>
          <p:cNvPr id="14" name="Content Placeholder 2">
            <a:extLst>
              <a:ext uri="{FF2B5EF4-FFF2-40B4-BE49-F238E27FC236}">
                <a16:creationId xmlns:a16="http://schemas.microsoft.com/office/drawing/2014/main" id="{15794511-4519-0441-A720-A6DBD770849B}"/>
              </a:ext>
            </a:extLst>
          </p:cNvPr>
          <p:cNvSpPr txBox="1">
            <a:spLocks/>
          </p:cNvSpPr>
          <p:nvPr/>
        </p:nvSpPr>
        <p:spPr>
          <a:xfrm>
            <a:off x="5486400" y="3035300"/>
            <a:ext cx="3429000" cy="169068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sz="2400" dirty="0">
                <a:solidFill>
                  <a:schemeClr val="tx1">
                    <a:lumMod val="85000"/>
                    <a:lumOff val="15000"/>
                  </a:schemeClr>
                </a:solidFill>
                <a:latin typeface="Calibri"/>
                <a:ea typeface="+mj-ea"/>
                <a:cs typeface="Calibri"/>
              </a:rPr>
              <a:t>Access pattern look sequential</a:t>
            </a:r>
          </a:p>
          <a:p>
            <a:pPr>
              <a:spcBef>
                <a:spcPct val="0"/>
              </a:spcBef>
            </a:pPr>
            <a:r>
              <a:rPr lang="en-US" sz="2400" dirty="0">
                <a:solidFill>
                  <a:schemeClr val="tx1">
                    <a:lumMod val="85000"/>
                    <a:lumOff val="15000"/>
                  </a:schemeClr>
                </a:solidFill>
                <a:latin typeface="Calibri"/>
                <a:ea typeface="+mj-ea"/>
                <a:cs typeface="Calibri"/>
              </a:rPr>
              <a:t>Apparently no room for improvement</a:t>
            </a:r>
          </a:p>
          <a:p>
            <a:pPr>
              <a:spcBef>
                <a:spcPct val="0"/>
              </a:spcBef>
            </a:pPr>
            <a:r>
              <a:rPr lang="en-US" sz="2400" dirty="0">
                <a:solidFill>
                  <a:schemeClr val="tx1">
                    <a:lumMod val="85000"/>
                    <a:lumOff val="15000"/>
                  </a:schemeClr>
                </a:solidFill>
                <a:latin typeface="Calibri"/>
                <a:ea typeface="+mj-ea"/>
                <a:cs typeface="Calibri"/>
              </a:rPr>
              <a:t>However …</a:t>
            </a:r>
          </a:p>
        </p:txBody>
      </p:sp>
    </p:spTree>
    <p:extLst>
      <p:ext uri="{BB962C8B-B14F-4D97-AF65-F5344CB8AC3E}">
        <p14:creationId xmlns:p14="http://schemas.microsoft.com/office/powerpoint/2010/main" val="84602921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16</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Use Case: HEP ROOT Based Analytics Code </a:t>
            </a:r>
            <a:endParaRPr dirty="0">
              <a:solidFill>
                <a:schemeClr val="tx1">
                  <a:lumMod val="85000"/>
                  <a:lumOff val="15000"/>
                </a:schemeClr>
              </a:solidFill>
              <a:latin typeface="Calibri"/>
              <a:cs typeface="Calibri"/>
            </a:endParaRPr>
          </a:p>
        </p:txBody>
      </p:sp>
      <p:pic>
        <p:nvPicPr>
          <p:cNvPr id="4" name="Picture 3">
            <a:extLst>
              <a:ext uri="{FF2B5EF4-FFF2-40B4-BE49-F238E27FC236}">
                <a16:creationId xmlns:a16="http://schemas.microsoft.com/office/drawing/2014/main" id="{65D7A44B-EAF4-3E4F-BB54-2602FD0DF4B5}"/>
              </a:ext>
            </a:extLst>
          </p:cNvPr>
          <p:cNvPicPr>
            <a:picLocks noChangeAspect="1"/>
          </p:cNvPicPr>
          <p:nvPr/>
        </p:nvPicPr>
        <p:blipFill>
          <a:blip r:embed="rId3"/>
          <a:stretch>
            <a:fillRect/>
          </a:stretch>
        </p:blipFill>
        <p:spPr>
          <a:xfrm>
            <a:off x="209889" y="715493"/>
            <a:ext cx="5193549" cy="3490747"/>
          </a:xfrm>
          <a:prstGeom prst="rect">
            <a:avLst/>
          </a:prstGeom>
        </p:spPr>
      </p:pic>
      <p:sp>
        <p:nvSpPr>
          <p:cNvPr id="9" name="Content Placeholder 2">
            <a:extLst>
              <a:ext uri="{FF2B5EF4-FFF2-40B4-BE49-F238E27FC236}">
                <a16:creationId xmlns:a16="http://schemas.microsoft.com/office/drawing/2014/main" id="{AA1F08E6-A823-FA4E-8242-A3AFC48D8078}"/>
              </a:ext>
            </a:extLst>
          </p:cNvPr>
          <p:cNvSpPr>
            <a:spLocks noGrp="1"/>
          </p:cNvSpPr>
          <p:nvPr>
            <p:ph idx="1"/>
          </p:nvPr>
        </p:nvSpPr>
        <p:spPr>
          <a:xfrm>
            <a:off x="5486400" y="682464"/>
            <a:ext cx="3429000" cy="3931285"/>
          </a:xfrm>
        </p:spPr>
        <p:txBody>
          <a:bodyPr/>
          <a:lstStyle/>
          <a:p>
            <a:pPr>
              <a:spcBef>
                <a:spcPct val="0"/>
              </a:spcBef>
            </a:pPr>
            <a:r>
              <a:rPr lang="en-US" sz="2200" b="1" dirty="0">
                <a:solidFill>
                  <a:schemeClr val="tx1">
                    <a:lumMod val="85000"/>
                    <a:lumOff val="15000"/>
                  </a:schemeClr>
                </a:solidFill>
                <a:latin typeface="Calibri"/>
                <a:ea typeface="+mj-ea"/>
                <a:cs typeface="Calibri"/>
              </a:rPr>
              <a:t>Seeks</a:t>
            </a:r>
            <a:r>
              <a:rPr lang="en-US" sz="2200" dirty="0">
                <a:solidFill>
                  <a:schemeClr val="tx1">
                    <a:lumMod val="85000"/>
                    <a:lumOff val="15000"/>
                  </a:schemeClr>
                </a:solidFill>
                <a:latin typeface="Calibri"/>
                <a:ea typeface="+mj-ea"/>
                <a:cs typeface="Calibri"/>
              </a:rPr>
              <a:t> and </a:t>
            </a:r>
            <a:r>
              <a:rPr lang="en-US" sz="2200" b="1" dirty="0">
                <a:solidFill>
                  <a:schemeClr val="tx1">
                    <a:lumMod val="85000"/>
                    <a:lumOff val="15000"/>
                  </a:schemeClr>
                </a:solidFill>
                <a:latin typeface="Calibri"/>
                <a:ea typeface="+mj-ea"/>
                <a:cs typeface="Calibri"/>
              </a:rPr>
              <a:t>Small I/O</a:t>
            </a:r>
            <a:r>
              <a:rPr lang="en-US" sz="2200" dirty="0">
                <a:solidFill>
                  <a:schemeClr val="tx1">
                    <a:lumMod val="85000"/>
                    <a:lumOff val="15000"/>
                  </a:schemeClr>
                </a:solidFill>
                <a:latin typeface="Calibri"/>
                <a:ea typeface="+mj-ea"/>
                <a:cs typeface="Calibri"/>
              </a:rPr>
              <a:t> non optimized for parallel file systems</a:t>
            </a:r>
          </a:p>
          <a:p>
            <a:pPr>
              <a:spcBef>
                <a:spcPct val="0"/>
              </a:spcBef>
            </a:pPr>
            <a:r>
              <a:rPr lang="en-US" sz="2200" dirty="0">
                <a:solidFill>
                  <a:schemeClr val="tx1">
                    <a:lumMod val="85000"/>
                    <a:lumOff val="15000"/>
                  </a:schemeClr>
                </a:solidFill>
                <a:latin typeface="Calibri"/>
                <a:ea typeface="+mj-ea"/>
                <a:cs typeface="Calibri"/>
              </a:rPr>
              <a:t>Data not accessed by increasing offset: mix sequential and non-contiguous accesses with back ward seeks</a:t>
            </a:r>
          </a:p>
          <a:p>
            <a:pPr>
              <a:spcBef>
                <a:spcPct val="0"/>
              </a:spcBef>
            </a:pPr>
            <a:r>
              <a:rPr lang="en-US" sz="2200" dirty="0">
                <a:solidFill>
                  <a:schemeClr val="tx1">
                    <a:lumMod val="85000"/>
                    <a:lumOff val="15000"/>
                  </a:schemeClr>
                </a:solidFill>
                <a:latin typeface="Calibri"/>
                <a:ea typeface="+mj-ea"/>
                <a:cs typeface="Calibri"/>
              </a:rPr>
              <a:t>Backward seek across many bytes (4-20 MBs)</a:t>
            </a:r>
          </a:p>
          <a:p>
            <a:pPr>
              <a:spcBef>
                <a:spcPct val="0"/>
              </a:spcBef>
            </a:pPr>
            <a:r>
              <a:rPr lang="en-US" sz="2200" dirty="0">
                <a:solidFill>
                  <a:schemeClr val="tx1">
                    <a:lumMod val="85000"/>
                    <a:lumOff val="15000"/>
                  </a:schemeClr>
                </a:solidFill>
                <a:latin typeface="Calibri"/>
                <a:ea typeface="+mj-ea"/>
                <a:cs typeface="Calibri"/>
              </a:rPr>
              <a:t>Average request size varies from few bytes to several hundreds of bytes</a:t>
            </a:r>
          </a:p>
        </p:txBody>
      </p:sp>
      <p:sp>
        <p:nvSpPr>
          <p:cNvPr id="13" name="Content Placeholder 2">
            <a:extLst>
              <a:ext uri="{FF2B5EF4-FFF2-40B4-BE49-F238E27FC236}">
                <a16:creationId xmlns:a16="http://schemas.microsoft.com/office/drawing/2014/main" id="{91CDA1E3-4516-8645-97F8-2EF9667D341A}"/>
              </a:ext>
            </a:extLst>
          </p:cNvPr>
          <p:cNvSpPr txBox="1">
            <a:spLocks/>
          </p:cNvSpPr>
          <p:nvPr/>
        </p:nvSpPr>
        <p:spPr>
          <a:xfrm>
            <a:off x="200025" y="4150292"/>
            <a:ext cx="5210175" cy="2302895"/>
          </a:xfrm>
          <a:prstGeom prst="rect">
            <a:avLst/>
          </a:prstGeom>
          <a:noFill/>
          <a:ln>
            <a:solidFill>
              <a:schemeClr val="tx2">
                <a:lumMod val="50000"/>
              </a:schemeClr>
            </a:solidFill>
          </a:ln>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1400" dirty="0">
                <a:solidFill>
                  <a:schemeClr val="tx1">
                    <a:lumMod val="85000"/>
                    <a:lumOff val="15000"/>
                  </a:schemeClr>
                </a:solidFill>
                <a:latin typeface="Courier" pitchFamily="2" charset="0"/>
                <a:ea typeface="+mj-ea"/>
                <a:cs typeface="Calibri"/>
              </a:rPr>
              <a:t>{</a:t>
            </a:r>
          </a:p>
          <a:p>
            <a:pPr marL="0" indent="0">
              <a:spcBef>
                <a:spcPct val="0"/>
              </a:spcBef>
              <a:buNone/>
            </a:pPr>
            <a:r>
              <a:rPr lang="en-US" sz="1400" dirty="0">
                <a:solidFill>
                  <a:schemeClr val="tx1">
                    <a:lumMod val="85000"/>
                    <a:lumOff val="15000"/>
                  </a:schemeClr>
                </a:solidFill>
                <a:latin typeface="Courier" pitchFamily="2" charset="0"/>
                <a:ea typeface="+mj-ea"/>
                <a:cs typeface="Calibri"/>
              </a:rPr>
              <a:t>    “File”: {</a:t>
            </a:r>
          </a:p>
          <a:p>
            <a:pPr marL="0" indent="0">
              <a:spcBef>
                <a:spcPct val="0"/>
              </a:spcBef>
              <a:buNone/>
            </a:pPr>
            <a:r>
              <a:rPr lang="en-US" sz="1400" dirty="0">
                <a:solidFill>
                  <a:schemeClr val="tx1">
                    <a:lumMod val="85000"/>
                    <a:lumOff val="15000"/>
                  </a:schemeClr>
                </a:solidFill>
                <a:latin typeface="Courier" pitchFamily="2" charset="0"/>
                <a:ea typeface="+mj-ea"/>
                <a:cs typeface="Calibri"/>
              </a:rPr>
              <a:t>        “Path”: “/path/to/target/file”,</a:t>
            </a:r>
          </a:p>
          <a:p>
            <a:pPr marL="0" indent="0">
              <a:spcBef>
                <a:spcPct val="0"/>
              </a:spcBef>
              <a:buNone/>
            </a:pPr>
            <a:r>
              <a:rPr lang="en-US" sz="1400" dirty="0">
                <a:solidFill>
                  <a:schemeClr val="tx1">
                    <a:lumMod val="85000"/>
                    <a:lumOff val="15000"/>
                  </a:schemeClr>
                </a:solidFill>
                <a:latin typeface="Courier" pitchFamily="2" charset="0"/>
                <a:ea typeface="+mj-ea"/>
                <a:cs typeface="Calibri"/>
              </a:rPr>
              <a:t>        “</a:t>
            </a:r>
            <a:r>
              <a:rPr lang="en-US" sz="1400" dirty="0" err="1">
                <a:solidFill>
                  <a:schemeClr val="tx1">
                    <a:lumMod val="85000"/>
                    <a:lumOff val="15000"/>
                  </a:schemeClr>
                </a:solidFill>
                <a:latin typeface="Courier" pitchFamily="2" charset="0"/>
                <a:ea typeface="+mj-ea"/>
                <a:cs typeface="Calibri"/>
              </a:rPr>
              <a:t>BlockSize</a:t>
            </a:r>
            <a:r>
              <a:rPr lang="en-US" sz="1400" dirty="0">
                <a:solidFill>
                  <a:schemeClr val="tx1">
                    <a:lumMod val="85000"/>
                    <a:lumOff val="15000"/>
                  </a:schemeClr>
                </a:solidFill>
                <a:latin typeface="Courier" pitchFamily="2" charset="0"/>
                <a:ea typeface="+mj-ea"/>
                <a:cs typeface="Calibri"/>
              </a:rPr>
              <a:t>”: 4194304,</a:t>
            </a:r>
          </a:p>
          <a:p>
            <a:pPr marL="0" indent="0">
              <a:spcBef>
                <a:spcPct val="0"/>
              </a:spcBef>
              <a:buNone/>
            </a:pPr>
            <a:r>
              <a:rPr lang="en-US" sz="1400" dirty="0">
                <a:solidFill>
                  <a:schemeClr val="tx1">
                    <a:lumMod val="85000"/>
                    <a:lumOff val="15000"/>
                  </a:schemeClr>
                </a:solidFill>
                <a:latin typeface="Courier" pitchFamily="2" charset="0"/>
                <a:ea typeface="+mj-ea"/>
                <a:cs typeface="Calibri"/>
              </a:rPr>
              <a:t>        “</a:t>
            </a:r>
            <a:r>
              <a:rPr lang="en-US" sz="1400" dirty="0" err="1">
                <a:solidFill>
                  <a:schemeClr val="tx1">
                    <a:lumMod val="85000"/>
                    <a:lumOff val="15000"/>
                  </a:schemeClr>
                </a:solidFill>
                <a:latin typeface="Courier" pitchFamily="2" charset="0"/>
                <a:ea typeface="+mj-ea"/>
                <a:cs typeface="Calibri"/>
              </a:rPr>
              <a:t>CacheSize</a:t>
            </a:r>
            <a:r>
              <a:rPr lang="en-US" sz="1400" dirty="0">
                <a:solidFill>
                  <a:schemeClr val="tx1">
                    <a:lumMod val="85000"/>
                    <a:lumOff val="15000"/>
                  </a:schemeClr>
                </a:solidFill>
                <a:latin typeface="Courier" pitchFamily="2" charset="0"/>
                <a:ea typeface="+mj-ea"/>
                <a:cs typeface="Calibri"/>
              </a:rPr>
              <a:t>”: 2,</a:t>
            </a:r>
          </a:p>
          <a:p>
            <a:pPr marL="0" indent="0">
              <a:spcBef>
                <a:spcPct val="0"/>
              </a:spcBef>
              <a:buNone/>
            </a:pPr>
            <a:r>
              <a:rPr lang="en-US" sz="1400" dirty="0">
                <a:solidFill>
                  <a:schemeClr val="tx1">
                    <a:lumMod val="85000"/>
                    <a:lumOff val="15000"/>
                  </a:schemeClr>
                </a:solidFill>
                <a:latin typeface="Courier" pitchFamily="2" charset="0"/>
                <a:ea typeface="+mj-ea"/>
                <a:cs typeface="Calibri"/>
              </a:rPr>
              <a:t>        “</a:t>
            </a:r>
            <a:r>
              <a:rPr lang="en-US" sz="1400" dirty="0" err="1">
                <a:solidFill>
                  <a:schemeClr val="tx1">
                    <a:lumMod val="85000"/>
                    <a:lumOff val="15000"/>
                  </a:schemeClr>
                </a:solidFill>
                <a:latin typeface="Courier" pitchFamily="2" charset="0"/>
                <a:ea typeface="+mj-ea"/>
                <a:cs typeface="Calibri"/>
              </a:rPr>
              <a:t>ReadAheadSize</a:t>
            </a:r>
            <a:r>
              <a:rPr lang="en-US" sz="1400" dirty="0">
                <a:solidFill>
                  <a:schemeClr val="tx1">
                    <a:lumMod val="85000"/>
                    <a:lumOff val="15000"/>
                  </a:schemeClr>
                </a:solidFill>
                <a:latin typeface="Courier" pitchFamily="2" charset="0"/>
                <a:ea typeface="+mj-ea"/>
                <a:cs typeface="Calibri"/>
              </a:rPr>
              <a:t>”: 1,</a:t>
            </a:r>
          </a:p>
          <a:p>
            <a:pPr marL="0" indent="0">
              <a:spcBef>
                <a:spcPct val="0"/>
              </a:spcBef>
              <a:buNone/>
            </a:pPr>
            <a:r>
              <a:rPr lang="en-US" sz="1400" dirty="0">
                <a:solidFill>
                  <a:schemeClr val="tx1">
                    <a:lumMod val="85000"/>
                    <a:lumOff val="15000"/>
                  </a:schemeClr>
                </a:solidFill>
                <a:latin typeface="Courier" pitchFamily="2" charset="0"/>
                <a:ea typeface="+mj-ea"/>
                <a:cs typeface="Calibri"/>
              </a:rPr>
              <a:t>        “</a:t>
            </a:r>
            <a:r>
              <a:rPr lang="en-US" sz="1400" dirty="0" err="1">
                <a:solidFill>
                  <a:schemeClr val="tx1">
                    <a:lumMod val="85000"/>
                    <a:lumOff val="15000"/>
                  </a:schemeClr>
                </a:solidFill>
                <a:latin typeface="Courier" pitchFamily="2" charset="0"/>
                <a:ea typeface="+mj-ea"/>
                <a:cs typeface="Calibri"/>
              </a:rPr>
              <a:t>WillNeed</a:t>
            </a:r>
            <a:r>
              <a:rPr lang="en-US" sz="1400" dirty="0">
                <a:solidFill>
                  <a:schemeClr val="tx1">
                    <a:lumMod val="85000"/>
                    <a:lumOff val="15000"/>
                  </a:schemeClr>
                </a:solidFill>
                <a:latin typeface="Courier" pitchFamily="2" charset="0"/>
                <a:ea typeface="+mj-ea"/>
                <a:cs typeface="Calibri"/>
              </a:rPr>
              <a:t>”: {</a:t>
            </a:r>
          </a:p>
          <a:p>
            <a:pPr marL="0" indent="0">
              <a:spcBef>
                <a:spcPct val="0"/>
              </a:spcBef>
              <a:buNone/>
            </a:pPr>
            <a:r>
              <a:rPr lang="en-US" sz="1400" dirty="0">
                <a:solidFill>
                  <a:schemeClr val="tx1">
                    <a:lumMod val="85000"/>
                    <a:lumOff val="15000"/>
                  </a:schemeClr>
                </a:solidFill>
                <a:latin typeface="Courier" pitchFamily="2" charset="0"/>
                <a:ea typeface="+mj-ea"/>
                <a:cs typeface="Calibri"/>
              </a:rPr>
              <a:t>            “Offset”: 0,</a:t>
            </a:r>
          </a:p>
          <a:p>
            <a:pPr marL="0" indent="0">
              <a:spcBef>
                <a:spcPct val="0"/>
              </a:spcBef>
              <a:buNone/>
            </a:pPr>
            <a:r>
              <a:rPr lang="en-US" sz="1400" dirty="0">
                <a:solidFill>
                  <a:schemeClr val="tx1">
                    <a:lumMod val="85000"/>
                    <a:lumOff val="15000"/>
                  </a:schemeClr>
                </a:solidFill>
                <a:latin typeface="Courier" pitchFamily="2" charset="0"/>
                <a:ea typeface="+mj-ea"/>
                <a:cs typeface="Calibri"/>
              </a:rPr>
              <a:t>            “Length”: 0</a:t>
            </a:r>
          </a:p>
          <a:p>
            <a:pPr marL="0" indent="0">
              <a:spcBef>
                <a:spcPct val="0"/>
              </a:spcBef>
              <a:buNone/>
            </a:pPr>
            <a:r>
              <a:rPr lang="en-US" sz="1400" dirty="0">
                <a:solidFill>
                  <a:schemeClr val="tx1">
                    <a:lumMod val="85000"/>
                    <a:lumOff val="15000"/>
                  </a:schemeClr>
                </a:solidFill>
                <a:latin typeface="Courier" pitchFamily="2" charset="0"/>
                <a:ea typeface="+mj-ea"/>
                <a:cs typeface="Calibri"/>
              </a:rPr>
              <a:t>        }</a:t>
            </a:r>
          </a:p>
          <a:p>
            <a:pPr marL="0" indent="0">
              <a:spcBef>
                <a:spcPct val="0"/>
              </a:spcBef>
              <a:buNone/>
            </a:pPr>
            <a:r>
              <a:rPr lang="en-US" sz="1400" dirty="0">
                <a:solidFill>
                  <a:schemeClr val="tx1">
                    <a:lumMod val="85000"/>
                    <a:lumOff val="15000"/>
                  </a:schemeClr>
                </a:solidFill>
                <a:latin typeface="Courier" pitchFamily="2" charset="0"/>
                <a:ea typeface="+mj-ea"/>
                <a:cs typeface="Calibri"/>
              </a:rPr>
              <a:t>    }</a:t>
            </a:r>
          </a:p>
          <a:p>
            <a:pPr marL="0" indent="0">
              <a:spcBef>
                <a:spcPct val="0"/>
              </a:spcBef>
              <a:buNone/>
            </a:pPr>
            <a:r>
              <a:rPr lang="en-US" sz="1400" dirty="0">
                <a:solidFill>
                  <a:schemeClr val="tx1">
                    <a:lumMod val="85000"/>
                    <a:lumOff val="15000"/>
                  </a:schemeClr>
                </a:solidFill>
                <a:latin typeface="Courier" pitchFamily="2" charset="0"/>
                <a:ea typeface="+mj-ea"/>
                <a:cs typeface="Calibri"/>
              </a:rPr>
              <a:t>}</a:t>
            </a:r>
          </a:p>
        </p:txBody>
      </p:sp>
      <p:pic>
        <p:nvPicPr>
          <p:cNvPr id="17" name="Picture 16">
            <a:extLst>
              <a:ext uri="{FF2B5EF4-FFF2-40B4-BE49-F238E27FC236}">
                <a16:creationId xmlns:a16="http://schemas.microsoft.com/office/drawing/2014/main" id="{66756087-47A2-2448-9232-6943391D202D}"/>
              </a:ext>
            </a:extLst>
          </p:cNvPr>
          <p:cNvPicPr>
            <a:picLocks noChangeAspect="1"/>
          </p:cNvPicPr>
          <p:nvPr/>
        </p:nvPicPr>
        <p:blipFill>
          <a:blip r:embed="rId4"/>
          <a:stretch>
            <a:fillRect/>
          </a:stretch>
        </p:blipFill>
        <p:spPr>
          <a:xfrm>
            <a:off x="5486400" y="4661211"/>
            <a:ext cx="3517900" cy="1651000"/>
          </a:xfrm>
          <a:prstGeom prst="rect">
            <a:avLst/>
          </a:prstGeom>
        </p:spPr>
      </p:pic>
      <p:sp>
        <p:nvSpPr>
          <p:cNvPr id="3" name="Rectangle 2">
            <a:extLst>
              <a:ext uri="{FF2B5EF4-FFF2-40B4-BE49-F238E27FC236}">
                <a16:creationId xmlns:a16="http://schemas.microsoft.com/office/drawing/2014/main" id="{736D53BC-6007-6941-A9A8-401F62322471}"/>
              </a:ext>
            </a:extLst>
          </p:cNvPr>
          <p:cNvSpPr/>
          <p:nvPr/>
        </p:nvSpPr>
        <p:spPr>
          <a:xfrm>
            <a:off x="699247" y="2535383"/>
            <a:ext cx="1122626" cy="131618"/>
          </a:xfrm>
          <a:prstGeom prst="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44D37DA-6938-E445-8DD4-AF005565B99B}"/>
              </a:ext>
            </a:extLst>
          </p:cNvPr>
          <p:cNvSpPr/>
          <p:nvPr/>
        </p:nvSpPr>
        <p:spPr>
          <a:xfrm>
            <a:off x="1179698" y="2319408"/>
            <a:ext cx="161724" cy="120343"/>
          </a:xfrm>
          <a:prstGeom prst="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4207ADC-873F-8342-BD13-F50007D31093}"/>
              </a:ext>
            </a:extLst>
          </p:cNvPr>
          <p:cNvSpPr/>
          <p:nvPr/>
        </p:nvSpPr>
        <p:spPr>
          <a:xfrm>
            <a:off x="1741011" y="2319408"/>
            <a:ext cx="1147662" cy="120343"/>
          </a:xfrm>
          <a:prstGeom prst="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78E755A-4361-F344-9465-C5CAD32A5E15}"/>
              </a:ext>
            </a:extLst>
          </p:cNvPr>
          <p:cNvSpPr/>
          <p:nvPr/>
        </p:nvSpPr>
        <p:spPr>
          <a:xfrm>
            <a:off x="2233980" y="2091439"/>
            <a:ext cx="161724" cy="120343"/>
          </a:xfrm>
          <a:prstGeom prst="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82B25BC-3F8E-9541-8C86-71829714EB48}"/>
              </a:ext>
            </a:extLst>
          </p:cNvPr>
          <p:cNvSpPr/>
          <p:nvPr/>
        </p:nvSpPr>
        <p:spPr>
          <a:xfrm>
            <a:off x="2888673" y="2091438"/>
            <a:ext cx="561109" cy="120344"/>
          </a:xfrm>
          <a:prstGeom prst="rect">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D9E4DFD-E035-4449-9705-37D72C683F24}"/>
              </a:ext>
            </a:extLst>
          </p:cNvPr>
          <p:cNvCxnSpPr>
            <a:cxnSpLocks/>
          </p:cNvCxnSpPr>
          <p:nvPr/>
        </p:nvCxnSpPr>
        <p:spPr>
          <a:xfrm flipH="1" flipV="1">
            <a:off x="1341423" y="2439752"/>
            <a:ext cx="471126" cy="804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A98E88BE-3433-3C44-A891-BECA47F635C8}"/>
              </a:ext>
            </a:extLst>
          </p:cNvPr>
          <p:cNvCxnSpPr>
            <a:cxnSpLocks/>
            <a:stCxn id="18" idx="3"/>
            <a:endCxn id="19" idx="1"/>
          </p:cNvCxnSpPr>
          <p:nvPr/>
        </p:nvCxnSpPr>
        <p:spPr>
          <a:xfrm>
            <a:off x="1341422" y="2379580"/>
            <a:ext cx="39958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C51D4BF2-24EF-924B-B133-6EAB6ECF5BA2}"/>
              </a:ext>
            </a:extLst>
          </p:cNvPr>
          <p:cNvCxnSpPr>
            <a:cxnSpLocks/>
          </p:cNvCxnSpPr>
          <p:nvPr/>
        </p:nvCxnSpPr>
        <p:spPr>
          <a:xfrm flipH="1" flipV="1">
            <a:off x="2394092" y="2211701"/>
            <a:ext cx="487819" cy="914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ADA6EBD3-BF63-584C-A25A-12092489FA2B}"/>
              </a:ext>
            </a:extLst>
          </p:cNvPr>
          <p:cNvCxnSpPr>
            <a:cxnSpLocks/>
            <a:stCxn id="20" idx="3"/>
            <a:endCxn id="21" idx="1"/>
          </p:cNvCxnSpPr>
          <p:nvPr/>
        </p:nvCxnSpPr>
        <p:spPr>
          <a:xfrm flipV="1">
            <a:off x="2395704" y="2151610"/>
            <a:ext cx="492969"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E800201C-F5CC-A64D-9166-B3773F09F4CF}"/>
              </a:ext>
            </a:extLst>
          </p:cNvPr>
          <p:cNvCxnSpPr>
            <a:cxnSpLocks/>
          </p:cNvCxnSpPr>
          <p:nvPr/>
        </p:nvCxnSpPr>
        <p:spPr>
          <a:xfrm>
            <a:off x="8646709" y="4944533"/>
            <a:ext cx="0" cy="34235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B09F19B-AAD1-C143-AB8F-4D9449B34477}"/>
              </a:ext>
            </a:extLst>
          </p:cNvPr>
          <p:cNvCxnSpPr>
            <a:cxnSpLocks/>
          </p:cNvCxnSpPr>
          <p:nvPr/>
        </p:nvCxnSpPr>
        <p:spPr>
          <a:xfrm>
            <a:off x="7539038" y="4933244"/>
            <a:ext cx="1187273"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223563E-A105-7142-9CC3-E143F883D0A9}"/>
              </a:ext>
            </a:extLst>
          </p:cNvPr>
          <p:cNvCxnSpPr>
            <a:cxnSpLocks/>
          </p:cNvCxnSpPr>
          <p:nvPr/>
        </p:nvCxnSpPr>
        <p:spPr>
          <a:xfrm>
            <a:off x="8545689" y="5288846"/>
            <a:ext cx="180622" cy="0"/>
          </a:xfrm>
          <a:prstGeom prst="line">
            <a:avLst/>
          </a:prstGeom>
        </p:spPr>
        <p:style>
          <a:lnRef idx="1">
            <a:schemeClr val="dk1"/>
          </a:lnRef>
          <a:fillRef idx="0">
            <a:schemeClr val="dk1"/>
          </a:fillRef>
          <a:effectRef idx="0">
            <a:schemeClr val="dk1"/>
          </a:effectRef>
          <a:fontRef idx="minor">
            <a:schemeClr val="tx1"/>
          </a:fontRef>
        </p:style>
      </p:cxnSp>
      <p:sp>
        <p:nvSpPr>
          <p:cNvPr id="49" name="Content Placeholder 2">
            <a:extLst>
              <a:ext uri="{FF2B5EF4-FFF2-40B4-BE49-F238E27FC236}">
                <a16:creationId xmlns:a16="http://schemas.microsoft.com/office/drawing/2014/main" id="{13C82937-9FA1-D44B-A14C-5819E5D5C8DF}"/>
              </a:ext>
            </a:extLst>
          </p:cNvPr>
          <p:cNvSpPr txBox="1">
            <a:spLocks/>
          </p:cNvSpPr>
          <p:nvPr/>
        </p:nvSpPr>
        <p:spPr>
          <a:xfrm>
            <a:off x="7606446" y="5015497"/>
            <a:ext cx="592362" cy="2713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1800" b="1" dirty="0">
                <a:solidFill>
                  <a:srgbClr val="FF0000"/>
                </a:solidFill>
                <a:latin typeface="Calibri"/>
                <a:ea typeface="+mj-ea"/>
                <a:cs typeface="Calibri"/>
              </a:rPr>
              <a:t>~ 30%</a:t>
            </a:r>
            <a:endParaRPr lang="en-US" sz="1800" dirty="0">
              <a:solidFill>
                <a:srgbClr val="FF0000"/>
              </a:solidFill>
              <a:latin typeface="Calibri"/>
              <a:ea typeface="+mj-ea"/>
              <a:cs typeface="Calibri"/>
            </a:endParaRPr>
          </a:p>
        </p:txBody>
      </p:sp>
    </p:spTree>
    <p:extLst>
      <p:ext uri="{BB962C8B-B14F-4D97-AF65-F5344CB8AC3E}">
        <p14:creationId xmlns:p14="http://schemas.microsoft.com/office/powerpoint/2010/main" val="182715435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17</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Evaluation – Testbed</a:t>
            </a:r>
            <a:endParaRPr dirty="0">
              <a:solidFill>
                <a:schemeClr val="tx1">
                  <a:lumMod val="85000"/>
                  <a:lumOff val="15000"/>
                </a:schemeClr>
              </a:solidFill>
              <a:latin typeface="Calibri"/>
              <a:cs typeface="Calibri"/>
            </a:endParaRPr>
          </a:p>
        </p:txBody>
      </p:sp>
      <p:sp>
        <p:nvSpPr>
          <p:cNvPr id="13" name="Content Placeholder 2">
            <a:extLst>
              <a:ext uri="{FF2B5EF4-FFF2-40B4-BE49-F238E27FC236}">
                <a16:creationId xmlns:a16="http://schemas.microsoft.com/office/drawing/2014/main" id="{F43FA6E9-1BCC-3842-8661-29329135B2A0}"/>
              </a:ext>
            </a:extLst>
          </p:cNvPr>
          <p:cNvSpPr txBox="1">
            <a:spLocks/>
          </p:cNvSpPr>
          <p:nvPr/>
        </p:nvSpPr>
        <p:spPr>
          <a:xfrm>
            <a:off x="228600" y="1005840"/>
            <a:ext cx="8686800" cy="502920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sz="3600" dirty="0">
                <a:solidFill>
                  <a:schemeClr val="tx1">
                    <a:lumMod val="85000"/>
                    <a:lumOff val="15000"/>
                  </a:schemeClr>
                </a:solidFill>
                <a:latin typeface="Calibri"/>
                <a:cs typeface="Calibri"/>
              </a:rPr>
              <a:t>Custom Cluster at ZDV</a:t>
            </a:r>
          </a:p>
          <a:p>
            <a:pPr lvl="1">
              <a:spcBef>
                <a:spcPct val="0"/>
              </a:spcBef>
            </a:pPr>
            <a:r>
              <a:rPr lang="en-US" sz="3200" dirty="0">
                <a:solidFill>
                  <a:schemeClr val="tx1">
                    <a:lumMod val="85000"/>
                    <a:lumOff val="15000"/>
                  </a:schemeClr>
                </a:solidFill>
                <a:latin typeface="Calibri"/>
                <a:cs typeface="Calibri"/>
              </a:rPr>
              <a:t>4 Compute Nodes and 1 Metadata Server (MDT)</a:t>
            </a:r>
          </a:p>
          <a:p>
            <a:pPr lvl="2">
              <a:spcBef>
                <a:spcPct val="0"/>
              </a:spcBef>
            </a:pPr>
            <a:r>
              <a:rPr lang="en-US" sz="2800" dirty="0">
                <a:solidFill>
                  <a:schemeClr val="tx1">
                    <a:lumMod val="85000"/>
                    <a:lumOff val="15000"/>
                  </a:schemeClr>
                </a:solidFill>
                <a:latin typeface="Calibri"/>
                <a:cs typeface="Calibri"/>
              </a:rPr>
              <a:t>8 core processor @3.3 GHz with 16 GB of RAM</a:t>
            </a:r>
          </a:p>
          <a:p>
            <a:pPr lvl="1">
              <a:spcBef>
                <a:spcPct val="0"/>
              </a:spcBef>
            </a:pPr>
            <a:r>
              <a:rPr lang="en-US" sz="3200" dirty="0">
                <a:solidFill>
                  <a:schemeClr val="tx1">
                    <a:lumMod val="85000"/>
                    <a:lumOff val="15000"/>
                  </a:schemeClr>
                </a:solidFill>
                <a:latin typeface="Calibri"/>
                <a:cs typeface="Calibri"/>
              </a:rPr>
              <a:t>1 Object Storage Target (OST) and1 Network Shared Disk (NSD)</a:t>
            </a:r>
          </a:p>
          <a:p>
            <a:pPr lvl="2">
              <a:spcBef>
                <a:spcPct val="0"/>
              </a:spcBef>
            </a:pPr>
            <a:r>
              <a:rPr lang="en-US" sz="2800" dirty="0">
                <a:solidFill>
                  <a:schemeClr val="tx1">
                    <a:lumMod val="85000"/>
                    <a:lumOff val="15000"/>
                  </a:schemeClr>
                </a:solidFill>
                <a:latin typeface="Calibri"/>
                <a:cs typeface="Calibri"/>
              </a:rPr>
              <a:t>Dual socket 4 core processor @2.4 GHz and 24 GB of RAM</a:t>
            </a:r>
          </a:p>
          <a:p>
            <a:pPr lvl="1">
              <a:spcBef>
                <a:spcPct val="0"/>
              </a:spcBef>
            </a:pPr>
            <a:r>
              <a:rPr lang="en-US" sz="3200" dirty="0">
                <a:solidFill>
                  <a:schemeClr val="tx1">
                    <a:lumMod val="85000"/>
                    <a:lumOff val="15000"/>
                  </a:schemeClr>
                </a:solidFill>
                <a:latin typeface="Calibri"/>
                <a:cs typeface="Calibri"/>
              </a:rPr>
              <a:t>Storage System</a:t>
            </a:r>
          </a:p>
          <a:p>
            <a:pPr lvl="2">
              <a:spcBef>
                <a:spcPct val="0"/>
              </a:spcBef>
            </a:pPr>
            <a:r>
              <a:rPr lang="en-US" sz="2800" dirty="0">
                <a:solidFill>
                  <a:schemeClr val="tx1">
                    <a:lumMod val="85000"/>
                    <a:lumOff val="15000"/>
                  </a:schemeClr>
                </a:solidFill>
                <a:latin typeface="Calibri"/>
                <a:cs typeface="Calibri"/>
              </a:rPr>
              <a:t>4 disk expansion shelves with 15 disk each (60 2TB drives in total)</a:t>
            </a:r>
          </a:p>
          <a:p>
            <a:pPr lvl="2">
              <a:spcBef>
                <a:spcPct val="0"/>
              </a:spcBef>
            </a:pPr>
            <a:r>
              <a:rPr lang="en-US" sz="2800" dirty="0">
                <a:solidFill>
                  <a:schemeClr val="tx1">
                    <a:lumMod val="85000"/>
                    <a:lumOff val="15000"/>
                  </a:schemeClr>
                </a:solidFill>
                <a:latin typeface="Calibri"/>
                <a:cs typeface="Calibri"/>
              </a:rPr>
              <a:t>4 disk pools configured in RAID 8+2</a:t>
            </a:r>
          </a:p>
          <a:p>
            <a:pPr lvl="2">
              <a:spcBef>
                <a:spcPct val="0"/>
              </a:spcBef>
            </a:pPr>
            <a:r>
              <a:rPr lang="en-US" sz="2800" dirty="0">
                <a:solidFill>
                  <a:schemeClr val="tx1">
                    <a:lumMod val="85000"/>
                    <a:lumOff val="15000"/>
                  </a:schemeClr>
                </a:solidFill>
                <a:latin typeface="Calibri"/>
                <a:cs typeface="Calibri"/>
              </a:rPr>
              <a:t>128 KB file system block size (1 MB RAID stripe size)</a:t>
            </a:r>
          </a:p>
        </p:txBody>
      </p:sp>
    </p:spTree>
    <p:extLst>
      <p:ext uri="{BB962C8B-B14F-4D97-AF65-F5344CB8AC3E}">
        <p14:creationId xmlns:p14="http://schemas.microsoft.com/office/powerpoint/2010/main" val="396053896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18</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Evaluation – Runtime vs File Size</a:t>
            </a:r>
            <a:endParaRPr dirty="0">
              <a:solidFill>
                <a:schemeClr val="tx1">
                  <a:lumMod val="85000"/>
                  <a:lumOff val="15000"/>
                </a:schemeClr>
              </a:solidFill>
              <a:latin typeface="Calibri"/>
              <a:cs typeface="Calibri"/>
            </a:endParaRPr>
          </a:p>
        </p:txBody>
      </p:sp>
      <p:sp>
        <p:nvSpPr>
          <p:cNvPr id="9" name="Content Placeholder 2">
            <a:extLst>
              <a:ext uri="{FF2B5EF4-FFF2-40B4-BE49-F238E27FC236}">
                <a16:creationId xmlns:a16="http://schemas.microsoft.com/office/drawing/2014/main" id="{AA1F08E6-A823-FA4E-8242-A3AFC48D8078}"/>
              </a:ext>
            </a:extLst>
          </p:cNvPr>
          <p:cNvSpPr>
            <a:spLocks noGrp="1"/>
          </p:cNvSpPr>
          <p:nvPr>
            <p:ph idx="1"/>
          </p:nvPr>
        </p:nvSpPr>
        <p:spPr>
          <a:xfrm>
            <a:off x="4806176" y="1103068"/>
            <a:ext cx="3166946" cy="2337128"/>
          </a:xfrm>
        </p:spPr>
        <p:txBody>
          <a:bodyPr/>
          <a:lstStyle/>
          <a:p>
            <a:pPr marL="0" indent="0">
              <a:spcBef>
                <a:spcPct val="0"/>
              </a:spcBef>
              <a:buNone/>
            </a:pPr>
            <a:r>
              <a:rPr lang="en-US" sz="2400" dirty="0">
                <a:latin typeface="Calibri"/>
                <a:ea typeface="+mj-ea"/>
                <a:cs typeface="Calibri"/>
              </a:rPr>
              <a:t> </a:t>
            </a:r>
          </a:p>
          <a:p>
            <a:pPr lvl="1">
              <a:spcBef>
                <a:spcPct val="0"/>
              </a:spcBef>
            </a:pPr>
            <a:endParaRPr lang="en-US" sz="2000" dirty="0">
              <a:latin typeface="Calibri"/>
              <a:ea typeface="+mj-ea"/>
              <a:cs typeface="Calibri"/>
            </a:endParaRPr>
          </a:p>
        </p:txBody>
      </p:sp>
      <p:pic>
        <p:nvPicPr>
          <p:cNvPr id="5" name="Picture 4">
            <a:extLst>
              <a:ext uri="{FF2B5EF4-FFF2-40B4-BE49-F238E27FC236}">
                <a16:creationId xmlns:a16="http://schemas.microsoft.com/office/drawing/2014/main" id="{FC5E65BE-08FB-4A4B-8FF5-6FAD10EA06B2}"/>
              </a:ext>
            </a:extLst>
          </p:cNvPr>
          <p:cNvPicPr>
            <a:picLocks noChangeAspect="1"/>
          </p:cNvPicPr>
          <p:nvPr/>
        </p:nvPicPr>
        <p:blipFill>
          <a:blip r:embed="rId3"/>
          <a:stretch>
            <a:fillRect/>
          </a:stretch>
        </p:blipFill>
        <p:spPr>
          <a:xfrm>
            <a:off x="395536" y="693877"/>
            <a:ext cx="3930679" cy="2891161"/>
          </a:xfrm>
          <a:prstGeom prst="rect">
            <a:avLst/>
          </a:prstGeom>
        </p:spPr>
      </p:pic>
      <p:pic>
        <p:nvPicPr>
          <p:cNvPr id="6" name="Picture 5">
            <a:extLst>
              <a:ext uri="{FF2B5EF4-FFF2-40B4-BE49-F238E27FC236}">
                <a16:creationId xmlns:a16="http://schemas.microsoft.com/office/drawing/2014/main" id="{9CFE26AD-01A0-7347-9139-9BC95622E531}"/>
              </a:ext>
            </a:extLst>
          </p:cNvPr>
          <p:cNvPicPr>
            <a:picLocks noChangeAspect="1"/>
          </p:cNvPicPr>
          <p:nvPr/>
        </p:nvPicPr>
        <p:blipFill>
          <a:blip r:embed="rId4"/>
          <a:stretch>
            <a:fillRect/>
          </a:stretch>
        </p:blipFill>
        <p:spPr>
          <a:xfrm>
            <a:off x="4552598" y="693878"/>
            <a:ext cx="3926243" cy="2887898"/>
          </a:xfrm>
          <a:prstGeom prst="rect">
            <a:avLst/>
          </a:prstGeom>
        </p:spPr>
      </p:pic>
      <p:pic>
        <p:nvPicPr>
          <p:cNvPr id="7" name="Picture 6">
            <a:extLst>
              <a:ext uri="{FF2B5EF4-FFF2-40B4-BE49-F238E27FC236}">
                <a16:creationId xmlns:a16="http://schemas.microsoft.com/office/drawing/2014/main" id="{C42E6782-91E7-814C-8C16-96E6F11DEC15}"/>
              </a:ext>
            </a:extLst>
          </p:cNvPr>
          <p:cNvPicPr>
            <a:picLocks noChangeAspect="1"/>
          </p:cNvPicPr>
          <p:nvPr/>
        </p:nvPicPr>
        <p:blipFill>
          <a:blip r:embed="rId5"/>
          <a:stretch>
            <a:fillRect/>
          </a:stretch>
        </p:blipFill>
        <p:spPr>
          <a:xfrm>
            <a:off x="344415" y="3640652"/>
            <a:ext cx="3981800" cy="2928762"/>
          </a:xfrm>
          <a:prstGeom prst="rect">
            <a:avLst/>
          </a:prstGeom>
        </p:spPr>
      </p:pic>
      <p:sp>
        <p:nvSpPr>
          <p:cNvPr id="13" name="Oval 12">
            <a:extLst>
              <a:ext uri="{FF2B5EF4-FFF2-40B4-BE49-F238E27FC236}">
                <a16:creationId xmlns:a16="http://schemas.microsoft.com/office/drawing/2014/main" id="{9681BCCB-DDF2-9142-977B-301D85275F9E}"/>
              </a:ext>
            </a:extLst>
          </p:cNvPr>
          <p:cNvSpPr/>
          <p:nvPr/>
        </p:nvSpPr>
        <p:spPr>
          <a:xfrm rot="2970296">
            <a:off x="5781497" y="1652514"/>
            <a:ext cx="346618" cy="18438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BC1880A8-1111-AA4B-93F4-ACC2FF127F90}"/>
              </a:ext>
            </a:extLst>
          </p:cNvPr>
          <p:cNvSpPr txBox="1">
            <a:spLocks/>
          </p:cNvSpPr>
          <p:nvPr/>
        </p:nvSpPr>
        <p:spPr>
          <a:xfrm>
            <a:off x="4974697" y="4350108"/>
            <a:ext cx="3429000" cy="117607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400" b="1" dirty="0">
                <a:solidFill>
                  <a:schemeClr val="tx1">
                    <a:lumMod val="85000"/>
                    <a:lumOff val="15000"/>
                  </a:schemeClr>
                </a:solidFill>
                <a:latin typeface="Calibri"/>
                <a:ea typeface="+mj-ea"/>
                <a:cs typeface="Calibri"/>
              </a:rPr>
              <a:t>Mercury Configuration</a:t>
            </a:r>
          </a:p>
          <a:p>
            <a:pPr>
              <a:spcBef>
                <a:spcPct val="0"/>
              </a:spcBef>
            </a:pPr>
            <a:r>
              <a:rPr lang="en-US" sz="2400" dirty="0" err="1">
                <a:solidFill>
                  <a:schemeClr val="tx1">
                    <a:lumMod val="85000"/>
                    <a:lumOff val="15000"/>
                  </a:schemeClr>
                </a:solidFill>
                <a:latin typeface="Calibri"/>
                <a:ea typeface="+mj-ea"/>
                <a:cs typeface="Calibri"/>
              </a:rPr>
              <a:t>BlockSize</a:t>
            </a:r>
            <a:r>
              <a:rPr lang="en-US" sz="2400" dirty="0">
                <a:solidFill>
                  <a:schemeClr val="tx1">
                    <a:lumMod val="85000"/>
                    <a:lumOff val="15000"/>
                  </a:schemeClr>
                </a:solidFill>
                <a:latin typeface="Calibri"/>
                <a:ea typeface="+mj-ea"/>
                <a:cs typeface="Calibri"/>
              </a:rPr>
              <a:t> = 4 MB</a:t>
            </a:r>
          </a:p>
          <a:p>
            <a:pPr>
              <a:spcBef>
                <a:spcPct val="0"/>
              </a:spcBef>
            </a:pPr>
            <a:r>
              <a:rPr lang="en-US" sz="2400" dirty="0" err="1">
                <a:solidFill>
                  <a:schemeClr val="tx1">
                    <a:lumMod val="85000"/>
                    <a:lumOff val="15000"/>
                  </a:schemeClr>
                </a:solidFill>
                <a:latin typeface="Calibri"/>
                <a:ea typeface="+mj-ea"/>
                <a:cs typeface="Calibri"/>
              </a:rPr>
              <a:t>CacheSize</a:t>
            </a:r>
            <a:r>
              <a:rPr lang="en-US" sz="2400" dirty="0">
                <a:solidFill>
                  <a:schemeClr val="tx1">
                    <a:lumMod val="85000"/>
                    <a:lumOff val="15000"/>
                  </a:schemeClr>
                </a:solidFill>
                <a:latin typeface="Calibri"/>
                <a:ea typeface="+mj-ea"/>
                <a:cs typeface="Calibri"/>
              </a:rPr>
              <a:t> = 8 blocks</a:t>
            </a:r>
          </a:p>
          <a:p>
            <a:pPr>
              <a:spcBef>
                <a:spcPct val="0"/>
              </a:spcBef>
            </a:pPr>
            <a:r>
              <a:rPr lang="en-US" sz="2400" dirty="0" err="1">
                <a:solidFill>
                  <a:schemeClr val="tx1">
                    <a:lumMod val="85000"/>
                    <a:lumOff val="15000"/>
                  </a:schemeClr>
                </a:solidFill>
                <a:latin typeface="Calibri"/>
                <a:ea typeface="+mj-ea"/>
                <a:cs typeface="Calibri"/>
              </a:rPr>
              <a:t>ReadAheadSize</a:t>
            </a:r>
            <a:r>
              <a:rPr lang="en-US" sz="2400" dirty="0">
                <a:solidFill>
                  <a:schemeClr val="tx1">
                    <a:lumMod val="85000"/>
                    <a:lumOff val="15000"/>
                  </a:schemeClr>
                </a:solidFill>
                <a:latin typeface="Calibri"/>
                <a:ea typeface="+mj-ea"/>
                <a:cs typeface="Calibri"/>
              </a:rPr>
              <a:t> = 4 blocks</a:t>
            </a:r>
          </a:p>
        </p:txBody>
      </p:sp>
      <p:sp>
        <p:nvSpPr>
          <p:cNvPr id="15" name="Content Placeholder 2">
            <a:extLst>
              <a:ext uri="{FF2B5EF4-FFF2-40B4-BE49-F238E27FC236}">
                <a16:creationId xmlns:a16="http://schemas.microsoft.com/office/drawing/2014/main" id="{075986FD-D7DC-C04F-8F65-70E123EB1861}"/>
              </a:ext>
            </a:extLst>
          </p:cNvPr>
          <p:cNvSpPr txBox="1">
            <a:spLocks/>
          </p:cNvSpPr>
          <p:nvPr/>
        </p:nvSpPr>
        <p:spPr>
          <a:xfrm>
            <a:off x="3146301" y="4855782"/>
            <a:ext cx="752499" cy="2713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200" b="1" dirty="0">
                <a:solidFill>
                  <a:srgbClr val="FF0000"/>
                </a:solidFill>
                <a:latin typeface="Calibri"/>
                <a:ea typeface="+mj-ea"/>
                <a:cs typeface="Calibri"/>
              </a:rPr>
              <a:t>~ 50%</a:t>
            </a:r>
            <a:endParaRPr lang="en-US" sz="2200" dirty="0">
              <a:solidFill>
                <a:srgbClr val="FF0000"/>
              </a:solidFill>
              <a:latin typeface="Calibri"/>
              <a:ea typeface="+mj-ea"/>
              <a:cs typeface="Calibri"/>
            </a:endParaRPr>
          </a:p>
        </p:txBody>
      </p:sp>
      <p:cxnSp>
        <p:nvCxnSpPr>
          <p:cNvPr id="8" name="Straight Arrow Connector 7">
            <a:extLst>
              <a:ext uri="{FF2B5EF4-FFF2-40B4-BE49-F238E27FC236}">
                <a16:creationId xmlns:a16="http://schemas.microsoft.com/office/drawing/2014/main" id="{6DD1FF2B-67B2-784E-9E6B-4926D7D60F0C}"/>
              </a:ext>
            </a:extLst>
          </p:cNvPr>
          <p:cNvCxnSpPr/>
          <p:nvPr/>
        </p:nvCxnSpPr>
        <p:spPr>
          <a:xfrm>
            <a:off x="3894083" y="3925613"/>
            <a:ext cx="0" cy="11478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BA1179-21EB-2849-8ACB-C9C637486216}"/>
              </a:ext>
            </a:extLst>
          </p:cNvPr>
          <p:cNvCxnSpPr>
            <a:cxnSpLocks/>
          </p:cNvCxnSpPr>
          <p:nvPr/>
        </p:nvCxnSpPr>
        <p:spPr>
          <a:xfrm>
            <a:off x="3857296" y="958409"/>
            <a:ext cx="0" cy="8229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7FB6DF0-96F1-CC40-A8E9-C4D6A7BDFC4F}"/>
              </a:ext>
            </a:extLst>
          </p:cNvPr>
          <p:cNvSpPr txBox="1">
            <a:spLocks/>
          </p:cNvSpPr>
          <p:nvPr/>
        </p:nvSpPr>
        <p:spPr>
          <a:xfrm>
            <a:off x="3058545" y="1593067"/>
            <a:ext cx="752499" cy="2713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200" b="1" dirty="0">
                <a:solidFill>
                  <a:srgbClr val="FF0000"/>
                </a:solidFill>
                <a:latin typeface="Calibri"/>
                <a:ea typeface="+mj-ea"/>
                <a:cs typeface="Calibri"/>
              </a:rPr>
              <a:t>~ 33%</a:t>
            </a:r>
            <a:endParaRPr lang="en-US" sz="2200" dirty="0">
              <a:solidFill>
                <a:srgbClr val="FF0000"/>
              </a:solidFill>
              <a:latin typeface="Calibri"/>
              <a:ea typeface="+mj-ea"/>
              <a:cs typeface="Calibri"/>
            </a:endParaRPr>
          </a:p>
        </p:txBody>
      </p:sp>
      <p:cxnSp>
        <p:nvCxnSpPr>
          <p:cNvPr id="21" name="Straight Arrow Connector 20">
            <a:extLst>
              <a:ext uri="{FF2B5EF4-FFF2-40B4-BE49-F238E27FC236}">
                <a16:creationId xmlns:a16="http://schemas.microsoft.com/office/drawing/2014/main" id="{18431765-B9BD-2145-82B8-BAA5C011CB55}"/>
              </a:ext>
            </a:extLst>
          </p:cNvPr>
          <p:cNvCxnSpPr>
            <a:cxnSpLocks/>
          </p:cNvCxnSpPr>
          <p:nvPr/>
        </p:nvCxnSpPr>
        <p:spPr>
          <a:xfrm flipH="1">
            <a:off x="8020420" y="848799"/>
            <a:ext cx="5255" cy="2743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7BF78EA-18B9-4B46-A471-A690B12818F7}"/>
              </a:ext>
            </a:extLst>
          </p:cNvPr>
          <p:cNvSpPr txBox="1">
            <a:spLocks/>
          </p:cNvSpPr>
          <p:nvPr/>
        </p:nvSpPr>
        <p:spPr>
          <a:xfrm>
            <a:off x="7608942" y="1401036"/>
            <a:ext cx="752499" cy="2713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200" b="1" dirty="0">
                <a:solidFill>
                  <a:srgbClr val="FF0000"/>
                </a:solidFill>
                <a:latin typeface="Calibri"/>
                <a:ea typeface="+mj-ea"/>
                <a:cs typeface="Calibri"/>
              </a:rPr>
              <a:t>~ 10%</a:t>
            </a:r>
            <a:endParaRPr lang="en-US" sz="2200" dirty="0">
              <a:solidFill>
                <a:srgbClr val="FF0000"/>
              </a:solidFill>
              <a:latin typeface="Calibri"/>
              <a:ea typeface="+mj-ea"/>
              <a:cs typeface="Calibri"/>
            </a:endParaRPr>
          </a:p>
        </p:txBody>
      </p:sp>
    </p:spTree>
    <p:extLst>
      <p:ext uri="{BB962C8B-B14F-4D97-AF65-F5344CB8AC3E}">
        <p14:creationId xmlns:p14="http://schemas.microsoft.com/office/powerpoint/2010/main" val="226201489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a:xfrm>
            <a:off x="1667106" y="6453336"/>
            <a:ext cx="5851525" cy="332656"/>
          </a:xfrm>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19</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a:xfrm>
            <a:off x="462442" y="6453336"/>
            <a:ext cx="1116000" cy="332656"/>
          </a:xfrm>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Evaluation – Operations/s vs File Size</a:t>
            </a:r>
            <a:endParaRPr dirty="0">
              <a:solidFill>
                <a:schemeClr val="tx1">
                  <a:lumMod val="85000"/>
                  <a:lumOff val="15000"/>
                </a:schemeClr>
              </a:solidFill>
              <a:latin typeface="Calibri"/>
              <a:cs typeface="Calibri"/>
            </a:endParaRPr>
          </a:p>
        </p:txBody>
      </p:sp>
      <p:pic>
        <p:nvPicPr>
          <p:cNvPr id="8" name="Picture 7">
            <a:extLst>
              <a:ext uri="{FF2B5EF4-FFF2-40B4-BE49-F238E27FC236}">
                <a16:creationId xmlns:a16="http://schemas.microsoft.com/office/drawing/2014/main" id="{91AB261F-7CE4-784F-B1BC-27990796C097}"/>
              </a:ext>
            </a:extLst>
          </p:cNvPr>
          <p:cNvPicPr>
            <a:picLocks noChangeAspect="1"/>
          </p:cNvPicPr>
          <p:nvPr/>
        </p:nvPicPr>
        <p:blipFill>
          <a:blip r:embed="rId3"/>
          <a:stretch>
            <a:fillRect/>
          </a:stretch>
        </p:blipFill>
        <p:spPr>
          <a:xfrm>
            <a:off x="462442" y="829348"/>
            <a:ext cx="3806692" cy="2791574"/>
          </a:xfrm>
          <a:prstGeom prst="rect">
            <a:avLst/>
          </a:prstGeom>
        </p:spPr>
      </p:pic>
      <p:pic>
        <p:nvPicPr>
          <p:cNvPr id="10" name="Picture 9">
            <a:extLst>
              <a:ext uri="{FF2B5EF4-FFF2-40B4-BE49-F238E27FC236}">
                <a16:creationId xmlns:a16="http://schemas.microsoft.com/office/drawing/2014/main" id="{5159255F-83DD-634C-A700-7BC7C69E2738}"/>
              </a:ext>
            </a:extLst>
          </p:cNvPr>
          <p:cNvPicPr>
            <a:picLocks noChangeAspect="1"/>
          </p:cNvPicPr>
          <p:nvPr/>
        </p:nvPicPr>
        <p:blipFill>
          <a:blip r:embed="rId4"/>
          <a:stretch>
            <a:fillRect/>
          </a:stretch>
        </p:blipFill>
        <p:spPr>
          <a:xfrm>
            <a:off x="4494702" y="849140"/>
            <a:ext cx="3806692" cy="2791574"/>
          </a:xfrm>
          <a:prstGeom prst="rect">
            <a:avLst/>
          </a:prstGeom>
        </p:spPr>
      </p:pic>
      <p:pic>
        <p:nvPicPr>
          <p:cNvPr id="13" name="Picture 12">
            <a:extLst>
              <a:ext uri="{FF2B5EF4-FFF2-40B4-BE49-F238E27FC236}">
                <a16:creationId xmlns:a16="http://schemas.microsoft.com/office/drawing/2014/main" id="{2448F1D1-43D7-234B-BDEB-4C78886DF0AE}"/>
              </a:ext>
            </a:extLst>
          </p:cNvPr>
          <p:cNvPicPr>
            <a:picLocks noChangeAspect="1"/>
          </p:cNvPicPr>
          <p:nvPr/>
        </p:nvPicPr>
        <p:blipFill>
          <a:blip r:embed="rId5"/>
          <a:stretch>
            <a:fillRect/>
          </a:stretch>
        </p:blipFill>
        <p:spPr>
          <a:xfrm>
            <a:off x="458478" y="3680452"/>
            <a:ext cx="3884344" cy="2848518"/>
          </a:xfrm>
          <a:prstGeom prst="rect">
            <a:avLst/>
          </a:prstGeom>
        </p:spPr>
      </p:pic>
      <p:sp>
        <p:nvSpPr>
          <p:cNvPr id="9" name="Content Placeholder 2">
            <a:extLst>
              <a:ext uri="{FF2B5EF4-FFF2-40B4-BE49-F238E27FC236}">
                <a16:creationId xmlns:a16="http://schemas.microsoft.com/office/drawing/2014/main" id="{82928462-6729-D246-8D2A-8FDACC6451D7}"/>
              </a:ext>
            </a:extLst>
          </p:cNvPr>
          <p:cNvSpPr txBox="1">
            <a:spLocks/>
          </p:cNvSpPr>
          <p:nvPr/>
        </p:nvSpPr>
        <p:spPr>
          <a:xfrm>
            <a:off x="4974697" y="4350108"/>
            <a:ext cx="3429000" cy="117607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400" b="1" dirty="0">
                <a:solidFill>
                  <a:schemeClr val="tx1">
                    <a:lumMod val="85000"/>
                    <a:lumOff val="15000"/>
                  </a:schemeClr>
                </a:solidFill>
                <a:latin typeface="Calibri"/>
                <a:ea typeface="+mj-ea"/>
                <a:cs typeface="Calibri"/>
              </a:rPr>
              <a:t>Mercury Configuration</a:t>
            </a:r>
          </a:p>
          <a:p>
            <a:pPr>
              <a:spcBef>
                <a:spcPct val="0"/>
              </a:spcBef>
            </a:pPr>
            <a:r>
              <a:rPr lang="en-US" sz="2400" dirty="0" err="1">
                <a:solidFill>
                  <a:schemeClr val="tx1">
                    <a:lumMod val="85000"/>
                    <a:lumOff val="15000"/>
                  </a:schemeClr>
                </a:solidFill>
                <a:latin typeface="Calibri"/>
                <a:ea typeface="+mj-ea"/>
                <a:cs typeface="Calibri"/>
              </a:rPr>
              <a:t>BlockSize</a:t>
            </a:r>
            <a:r>
              <a:rPr lang="en-US" sz="2400" dirty="0">
                <a:solidFill>
                  <a:schemeClr val="tx1">
                    <a:lumMod val="85000"/>
                    <a:lumOff val="15000"/>
                  </a:schemeClr>
                </a:solidFill>
                <a:latin typeface="Calibri"/>
                <a:ea typeface="+mj-ea"/>
                <a:cs typeface="Calibri"/>
              </a:rPr>
              <a:t> = 4 MB</a:t>
            </a:r>
          </a:p>
          <a:p>
            <a:pPr>
              <a:spcBef>
                <a:spcPct val="0"/>
              </a:spcBef>
            </a:pPr>
            <a:r>
              <a:rPr lang="en-US" sz="2400" dirty="0" err="1">
                <a:solidFill>
                  <a:schemeClr val="tx1">
                    <a:lumMod val="85000"/>
                    <a:lumOff val="15000"/>
                  </a:schemeClr>
                </a:solidFill>
                <a:latin typeface="Calibri"/>
                <a:ea typeface="+mj-ea"/>
                <a:cs typeface="Calibri"/>
              </a:rPr>
              <a:t>CacheSize</a:t>
            </a:r>
            <a:r>
              <a:rPr lang="en-US" sz="2400" dirty="0">
                <a:solidFill>
                  <a:schemeClr val="tx1">
                    <a:lumMod val="85000"/>
                    <a:lumOff val="15000"/>
                  </a:schemeClr>
                </a:solidFill>
                <a:latin typeface="Calibri"/>
                <a:ea typeface="+mj-ea"/>
                <a:cs typeface="Calibri"/>
              </a:rPr>
              <a:t> = 8 blocks</a:t>
            </a:r>
          </a:p>
          <a:p>
            <a:pPr>
              <a:spcBef>
                <a:spcPct val="0"/>
              </a:spcBef>
            </a:pPr>
            <a:r>
              <a:rPr lang="en-US" sz="2400" dirty="0" err="1">
                <a:solidFill>
                  <a:schemeClr val="tx1">
                    <a:lumMod val="85000"/>
                    <a:lumOff val="15000"/>
                  </a:schemeClr>
                </a:solidFill>
                <a:latin typeface="Calibri"/>
                <a:ea typeface="+mj-ea"/>
                <a:cs typeface="Calibri"/>
              </a:rPr>
              <a:t>ReadAheadSize</a:t>
            </a:r>
            <a:r>
              <a:rPr lang="en-US" sz="2400" dirty="0">
                <a:solidFill>
                  <a:schemeClr val="tx1">
                    <a:lumMod val="85000"/>
                    <a:lumOff val="15000"/>
                  </a:schemeClr>
                </a:solidFill>
                <a:latin typeface="Calibri"/>
                <a:ea typeface="+mj-ea"/>
                <a:cs typeface="Calibri"/>
              </a:rPr>
              <a:t> = 4 blocks</a:t>
            </a:r>
            <a:endParaRPr lang="en-US" sz="2200" dirty="0">
              <a:latin typeface="Calibri"/>
              <a:ea typeface="+mj-ea"/>
              <a:cs typeface="Calibri"/>
            </a:endParaRPr>
          </a:p>
          <a:p>
            <a:pPr>
              <a:spcBef>
                <a:spcPct val="0"/>
              </a:spcBef>
            </a:pPr>
            <a:endParaRPr lang="en-US" sz="2200" dirty="0">
              <a:latin typeface="Calibri"/>
              <a:ea typeface="+mj-ea"/>
              <a:cs typeface="Calibri"/>
            </a:endParaRPr>
          </a:p>
        </p:txBody>
      </p:sp>
      <p:cxnSp>
        <p:nvCxnSpPr>
          <p:cNvPr id="14" name="Straight Arrow Connector 13">
            <a:extLst>
              <a:ext uri="{FF2B5EF4-FFF2-40B4-BE49-F238E27FC236}">
                <a16:creationId xmlns:a16="http://schemas.microsoft.com/office/drawing/2014/main" id="{87AB689C-FF77-7C42-8772-70F8FDB73440}"/>
              </a:ext>
            </a:extLst>
          </p:cNvPr>
          <p:cNvCxnSpPr>
            <a:cxnSpLocks/>
          </p:cNvCxnSpPr>
          <p:nvPr/>
        </p:nvCxnSpPr>
        <p:spPr>
          <a:xfrm>
            <a:off x="3873061" y="1100299"/>
            <a:ext cx="0" cy="12014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241C2C1-1E9E-434F-AAF3-C5C7F664FF0F}"/>
              </a:ext>
            </a:extLst>
          </p:cNvPr>
          <p:cNvCxnSpPr>
            <a:cxnSpLocks/>
          </p:cNvCxnSpPr>
          <p:nvPr/>
        </p:nvCxnSpPr>
        <p:spPr>
          <a:xfrm>
            <a:off x="3894081" y="4277417"/>
            <a:ext cx="0" cy="9882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CE4B44-4B19-E24A-80B9-A3B8F14D2527}"/>
              </a:ext>
            </a:extLst>
          </p:cNvPr>
          <p:cNvCxnSpPr>
            <a:cxnSpLocks/>
          </p:cNvCxnSpPr>
          <p:nvPr/>
        </p:nvCxnSpPr>
        <p:spPr>
          <a:xfrm>
            <a:off x="7903779" y="1068767"/>
            <a:ext cx="0" cy="46048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BC8F277-BE7F-8442-AD98-F4D05B68223F}"/>
              </a:ext>
            </a:extLst>
          </p:cNvPr>
          <p:cNvSpPr txBox="1">
            <a:spLocks/>
          </p:cNvSpPr>
          <p:nvPr/>
        </p:nvSpPr>
        <p:spPr>
          <a:xfrm>
            <a:off x="3058546" y="2066038"/>
            <a:ext cx="752499" cy="2713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200" b="1" dirty="0">
                <a:solidFill>
                  <a:srgbClr val="FF0000"/>
                </a:solidFill>
                <a:latin typeface="Calibri"/>
                <a:ea typeface="+mj-ea"/>
                <a:cs typeface="Calibri"/>
              </a:rPr>
              <a:t>&gt; 50%</a:t>
            </a:r>
            <a:endParaRPr lang="en-US" sz="2200" dirty="0">
              <a:solidFill>
                <a:srgbClr val="FF0000"/>
              </a:solidFill>
              <a:latin typeface="Calibri"/>
              <a:ea typeface="+mj-ea"/>
              <a:cs typeface="Calibri"/>
            </a:endParaRPr>
          </a:p>
        </p:txBody>
      </p:sp>
      <p:sp>
        <p:nvSpPr>
          <p:cNvPr id="19" name="Content Placeholder 2">
            <a:extLst>
              <a:ext uri="{FF2B5EF4-FFF2-40B4-BE49-F238E27FC236}">
                <a16:creationId xmlns:a16="http://schemas.microsoft.com/office/drawing/2014/main" id="{C973EB75-409E-A849-BA1A-144F7CF8055C}"/>
              </a:ext>
            </a:extLst>
          </p:cNvPr>
          <p:cNvSpPr txBox="1">
            <a:spLocks/>
          </p:cNvSpPr>
          <p:nvPr/>
        </p:nvSpPr>
        <p:spPr>
          <a:xfrm>
            <a:off x="3278218" y="4994290"/>
            <a:ext cx="532827" cy="2713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200" b="1" dirty="0">
                <a:solidFill>
                  <a:srgbClr val="FF0000"/>
                </a:solidFill>
                <a:latin typeface="Calibri"/>
                <a:ea typeface="+mj-ea"/>
                <a:cs typeface="Calibri"/>
              </a:rPr>
              <a:t>50%</a:t>
            </a:r>
            <a:endParaRPr lang="en-US" sz="2200" dirty="0">
              <a:solidFill>
                <a:srgbClr val="FF0000"/>
              </a:solidFill>
              <a:latin typeface="Calibri"/>
              <a:ea typeface="+mj-ea"/>
              <a:cs typeface="Calibri"/>
            </a:endParaRPr>
          </a:p>
        </p:txBody>
      </p:sp>
      <p:sp>
        <p:nvSpPr>
          <p:cNvPr id="24" name="Content Placeholder 2">
            <a:extLst>
              <a:ext uri="{FF2B5EF4-FFF2-40B4-BE49-F238E27FC236}">
                <a16:creationId xmlns:a16="http://schemas.microsoft.com/office/drawing/2014/main" id="{505DCED8-8BF7-8647-8737-2C0FF474EB5A}"/>
              </a:ext>
            </a:extLst>
          </p:cNvPr>
          <p:cNvSpPr txBox="1">
            <a:spLocks/>
          </p:cNvSpPr>
          <p:nvPr/>
        </p:nvSpPr>
        <p:spPr>
          <a:xfrm>
            <a:off x="7651199" y="1750637"/>
            <a:ext cx="499574" cy="3154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200" b="1" dirty="0">
                <a:solidFill>
                  <a:srgbClr val="FF0000"/>
                </a:solidFill>
                <a:latin typeface="Calibri"/>
                <a:ea typeface="+mj-ea"/>
                <a:cs typeface="Calibri"/>
              </a:rPr>
              <a:t>20%</a:t>
            </a:r>
            <a:endParaRPr lang="en-US" sz="2200" dirty="0">
              <a:solidFill>
                <a:srgbClr val="FF0000"/>
              </a:solidFill>
              <a:latin typeface="Calibri"/>
              <a:ea typeface="+mj-ea"/>
              <a:cs typeface="Calibri"/>
            </a:endParaRPr>
          </a:p>
        </p:txBody>
      </p:sp>
    </p:spTree>
    <p:extLst>
      <p:ext uri="{BB962C8B-B14F-4D97-AF65-F5344CB8AC3E}">
        <p14:creationId xmlns:p14="http://schemas.microsoft.com/office/powerpoint/2010/main" val="123885042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703440" y="908640"/>
            <a:ext cx="7249320" cy="1940760"/>
          </a:xfrm>
          <a:prstGeom prst="rect">
            <a:avLst/>
          </a:prstGeom>
          <a:noFill/>
          <a:ln w="9360">
            <a:noFill/>
          </a:ln>
        </p:spPr>
        <p:style>
          <a:lnRef idx="0">
            <a:scrgbClr r="0" g="0" b="0"/>
          </a:lnRef>
          <a:fillRef idx="0">
            <a:scrgbClr r="0" g="0" b="0"/>
          </a:fillRef>
          <a:effectRef idx="0">
            <a:scrgbClr r="0" g="0" b="0"/>
          </a:effectRef>
          <a:fontRef idx="minor"/>
        </p:style>
        <p:txBody>
          <a:bodyPr lIns="81360" tIns="40680" rIns="81360" bIns="40680" anchor="ctr"/>
          <a:lstStyle/>
          <a:p>
            <a:endParaRPr lang="en-US" sz="1800" b="0" strike="noStrike" spc="-1" dirty="0">
              <a:solidFill>
                <a:srgbClr val="000000"/>
              </a:solidFill>
              <a:uFill>
                <a:solidFill>
                  <a:srgbClr val="FFFFFF"/>
                </a:solidFill>
              </a:uFill>
              <a:latin typeface="Arial"/>
            </a:endParaRPr>
          </a:p>
          <a:p>
            <a:r>
              <a:rPr lang="en-US" sz="3200" b="0" strike="noStrike" spc="-1" dirty="0">
                <a:solidFill>
                  <a:srgbClr val="FFFFFF"/>
                </a:solidFill>
                <a:uFill>
                  <a:solidFill>
                    <a:srgbClr val="FFFFFF"/>
                  </a:solidFill>
                </a:uFill>
                <a:latin typeface="Arial"/>
                <a:ea typeface="DejaVu Sans"/>
              </a:rPr>
              <a:t> </a:t>
            </a:r>
            <a:endParaRPr lang="en-US" sz="1800" b="0" strike="noStrike" spc="-1" dirty="0">
              <a:solidFill>
                <a:srgbClr val="000000"/>
              </a:solidFill>
              <a:uFill>
                <a:solidFill>
                  <a:srgbClr val="FFFFFF"/>
                </a:solidFill>
              </a:uFill>
              <a:latin typeface="Arial"/>
            </a:endParaRPr>
          </a:p>
          <a:p>
            <a:r>
              <a:rPr lang="en-US" sz="3200" spc="-1" dirty="0">
                <a:solidFill>
                  <a:srgbClr val="FFFFFF"/>
                </a:solidFill>
                <a:uFill>
                  <a:solidFill>
                    <a:srgbClr val="FFFFFF"/>
                  </a:solidFill>
                </a:uFill>
                <a:latin typeface="Arial"/>
              </a:rPr>
              <a:t>Improving I/O Performance in HPC Using Guided Prefetching and Non-Volatile Memory Devices</a:t>
            </a:r>
            <a:endParaRPr lang="en-US" spc="-1" dirty="0">
              <a:solidFill>
                <a:srgbClr val="000000"/>
              </a:solidFill>
              <a:uFill>
                <a:solidFill>
                  <a:srgbClr val="FFFFFF"/>
                </a:solidFill>
              </a:uFill>
              <a:latin typeface="Arial"/>
            </a:endParaRPr>
          </a:p>
          <a:p>
            <a:endParaRPr lang="en-US" sz="1800" b="0" strike="noStrike" spc="-1" dirty="0">
              <a:solidFill>
                <a:srgbClr val="000000"/>
              </a:solidFill>
              <a:uFill>
                <a:solidFill>
                  <a:srgbClr val="FFFFFF"/>
                </a:solidFill>
              </a:uFill>
              <a:latin typeface="Arial"/>
            </a:endParaRPr>
          </a:p>
          <a:p>
            <a:endParaRPr lang="en-US" sz="1800" b="0" strike="noStrike" spc="-1" dirty="0">
              <a:solidFill>
                <a:srgbClr val="000000"/>
              </a:solidFill>
              <a:uFill>
                <a:solidFill>
                  <a:srgbClr val="FFFFFF"/>
                </a:solidFill>
              </a:uFill>
              <a:latin typeface="Arial"/>
            </a:endParaRPr>
          </a:p>
        </p:txBody>
      </p:sp>
      <p:sp>
        <p:nvSpPr>
          <p:cNvPr id="86" name="CustomShape 2"/>
          <p:cNvSpPr/>
          <p:nvPr/>
        </p:nvSpPr>
        <p:spPr>
          <a:xfrm>
            <a:off x="703440" y="3822480"/>
            <a:ext cx="7249320" cy="9719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dirty="0">
                <a:solidFill>
                  <a:schemeClr val="bg1"/>
                </a:solidFill>
                <a:uFill>
                  <a:solidFill>
                    <a:srgbClr val="FFFFFF"/>
                  </a:solidFill>
                </a:uFill>
                <a:latin typeface="Arial"/>
                <a:ea typeface="DejaVu Sans"/>
              </a:rPr>
              <a:t>Candidate: Giuseppe </a:t>
            </a:r>
            <a:r>
              <a:rPr lang="en-US" sz="2400" b="0" strike="noStrike" spc="-1" dirty="0" err="1">
                <a:solidFill>
                  <a:schemeClr val="bg1"/>
                </a:solidFill>
                <a:uFill>
                  <a:solidFill>
                    <a:srgbClr val="FFFFFF"/>
                  </a:solidFill>
                </a:uFill>
                <a:latin typeface="Arial"/>
                <a:ea typeface="DejaVu Sans"/>
              </a:rPr>
              <a:t>Congiu</a:t>
            </a:r>
            <a:endParaRPr lang="en-US" sz="2400" b="0" strike="noStrike" spc="-1" dirty="0">
              <a:solidFill>
                <a:schemeClr val="bg1"/>
              </a:solidFill>
              <a:uFill>
                <a:solidFill>
                  <a:srgbClr val="FFFFFF"/>
                </a:solidFill>
              </a:uFill>
              <a:latin typeface="Arial"/>
              <a:ea typeface="DejaVu Sans"/>
            </a:endParaRPr>
          </a:p>
          <a:p>
            <a:pPr>
              <a:lnSpc>
                <a:spcPct val="100000"/>
              </a:lnSpc>
            </a:pPr>
            <a:r>
              <a:rPr lang="en-US" sz="2400" spc="-1" dirty="0">
                <a:solidFill>
                  <a:schemeClr val="bg1"/>
                </a:solidFill>
                <a:uFill>
                  <a:solidFill>
                    <a:srgbClr val="FFFFFF"/>
                  </a:solidFill>
                </a:uFill>
                <a:latin typeface="Arial"/>
              </a:rPr>
              <a:t>Advisors: Prof. Dr.-</a:t>
            </a:r>
            <a:r>
              <a:rPr lang="en-US" sz="2400" spc="-1" dirty="0" err="1">
                <a:solidFill>
                  <a:schemeClr val="bg1"/>
                </a:solidFill>
                <a:uFill>
                  <a:solidFill>
                    <a:srgbClr val="FFFFFF"/>
                  </a:solidFill>
                </a:uFill>
                <a:latin typeface="Arial"/>
              </a:rPr>
              <a:t>Ing</a:t>
            </a:r>
            <a:r>
              <a:rPr lang="en-US" sz="2400" spc="-1" dirty="0">
                <a:solidFill>
                  <a:schemeClr val="bg1"/>
                </a:solidFill>
                <a:uFill>
                  <a:solidFill>
                    <a:srgbClr val="FFFFFF"/>
                  </a:solidFill>
                </a:uFill>
                <a:latin typeface="Arial"/>
              </a:rPr>
              <a:t>. André </a:t>
            </a:r>
            <a:r>
              <a:rPr lang="en-US" sz="2400" spc="-1" dirty="0" err="1">
                <a:solidFill>
                  <a:schemeClr val="bg1"/>
                </a:solidFill>
                <a:uFill>
                  <a:solidFill>
                    <a:srgbClr val="FFFFFF"/>
                  </a:solidFill>
                </a:uFill>
                <a:latin typeface="Arial"/>
              </a:rPr>
              <a:t>Brinkmann</a:t>
            </a:r>
            <a:endParaRPr lang="en-US" sz="2400" spc="-1" dirty="0">
              <a:solidFill>
                <a:schemeClr val="bg1"/>
              </a:solidFill>
              <a:uFill>
                <a:solidFill>
                  <a:srgbClr val="FFFFFF"/>
                </a:solidFill>
              </a:uFill>
              <a:latin typeface="Arial"/>
            </a:endParaRPr>
          </a:p>
          <a:p>
            <a:pPr>
              <a:lnSpc>
                <a:spcPct val="100000"/>
              </a:lnSpc>
            </a:pPr>
            <a:r>
              <a:rPr lang="en-US" sz="2400" b="0" strike="noStrike" spc="-1" dirty="0">
                <a:solidFill>
                  <a:schemeClr val="bg1"/>
                </a:solidFill>
                <a:uFill>
                  <a:solidFill>
                    <a:srgbClr val="FFFFFF"/>
                  </a:solidFill>
                </a:uFill>
                <a:latin typeface="Arial"/>
              </a:rPr>
              <a:t>                </a:t>
            </a:r>
            <a:r>
              <a:rPr lang="en-US" sz="2400" spc="-1" dirty="0">
                <a:solidFill>
                  <a:schemeClr val="bg1"/>
                </a:solidFill>
                <a:uFill>
                  <a:solidFill>
                    <a:srgbClr val="FFFFFF"/>
                  </a:solidFill>
                </a:uFill>
                <a:latin typeface="Arial"/>
              </a:rPr>
              <a:t>Dr. Sai </a:t>
            </a:r>
            <a:r>
              <a:rPr lang="en-US" sz="2400" spc="-1" dirty="0" err="1">
                <a:solidFill>
                  <a:schemeClr val="bg1"/>
                </a:solidFill>
                <a:uFill>
                  <a:solidFill>
                    <a:srgbClr val="FFFFFF"/>
                  </a:solidFill>
                </a:uFill>
                <a:latin typeface="Arial"/>
              </a:rPr>
              <a:t>Narasimhamurthy</a:t>
            </a:r>
            <a:endParaRPr lang="en-US" sz="1800" b="0" strike="noStrike" spc="-1" dirty="0">
              <a:solidFill>
                <a:schemeClr val="bg1"/>
              </a:solidFill>
              <a:uFill>
                <a:solidFill>
                  <a:srgbClr val="FFFFFF"/>
                </a:solidFill>
              </a:uFill>
              <a:latin typeface="Arial"/>
            </a:endParaRPr>
          </a:p>
        </p:txBody>
      </p:sp>
      <p:sp>
        <p:nvSpPr>
          <p:cNvPr id="4" name="TextBox 3">
            <a:extLst>
              <a:ext uri="{FF2B5EF4-FFF2-40B4-BE49-F238E27FC236}">
                <a16:creationId xmlns:a16="http://schemas.microsoft.com/office/drawing/2014/main" id="{846DFEEF-D2ED-C846-BC95-320282C9A4CE}"/>
              </a:ext>
            </a:extLst>
          </p:cNvPr>
          <p:cNvSpPr txBox="1"/>
          <p:nvPr/>
        </p:nvSpPr>
        <p:spPr>
          <a:xfrm>
            <a:off x="1375787" y="6120202"/>
            <a:ext cx="7419855" cy="523220"/>
          </a:xfrm>
          <a:prstGeom prst="rect">
            <a:avLst/>
          </a:prstGeom>
          <a:noFill/>
        </p:spPr>
        <p:txBody>
          <a:bodyPr wrap="square" rtlCol="0">
            <a:spAutoFit/>
          </a:bodyPr>
          <a:lstStyle/>
          <a:p>
            <a:r>
              <a:rPr lang="en-US" sz="1400" dirty="0">
                <a:latin typeface="+mn-lt"/>
              </a:rPr>
              <a:t>The research leading to these results has received funding from the European </a:t>
            </a:r>
          </a:p>
          <a:p>
            <a:r>
              <a:rPr lang="en-US" sz="1400" dirty="0">
                <a:latin typeface="+mn-lt"/>
              </a:rPr>
              <a:t>Community's Seventh Framework </a:t>
            </a:r>
            <a:r>
              <a:rPr lang="en-US" sz="1400" dirty="0" err="1">
                <a:latin typeface="+mn-lt"/>
              </a:rPr>
              <a:t>Programme</a:t>
            </a:r>
            <a:r>
              <a:rPr lang="en-US" sz="1400" dirty="0">
                <a:latin typeface="+mn-lt"/>
              </a:rPr>
              <a:t> (</a:t>
            </a:r>
            <a:r>
              <a:rPr lang="en-US" sz="1400" i="1" dirty="0">
                <a:latin typeface="+mn-lt"/>
              </a:rPr>
              <a:t>FP7/2007-2013</a:t>
            </a:r>
            <a:r>
              <a:rPr lang="en-US" sz="1400" dirty="0">
                <a:latin typeface="+mn-lt"/>
              </a:rPr>
              <a:t>)</a:t>
            </a:r>
            <a:endParaRPr lang="de-DE" sz="1400" dirty="0">
              <a:latin typeface="+mn-lt"/>
            </a:endParaRPr>
          </a:p>
        </p:txBody>
      </p:sp>
      <p:pic>
        <p:nvPicPr>
          <p:cNvPr id="5" name="Picture 4">
            <a:extLst>
              <a:ext uri="{FF2B5EF4-FFF2-40B4-BE49-F238E27FC236}">
                <a16:creationId xmlns:a16="http://schemas.microsoft.com/office/drawing/2014/main" id="{AAC0FE0C-7C47-9840-91C3-AA7B8B9F6A6E}"/>
              </a:ext>
            </a:extLst>
          </p:cNvPr>
          <p:cNvPicPr>
            <a:picLocks noChangeAspect="1"/>
          </p:cNvPicPr>
          <p:nvPr/>
        </p:nvPicPr>
        <p:blipFill>
          <a:blip r:embed="rId3"/>
          <a:stretch>
            <a:fillRect/>
          </a:stretch>
        </p:blipFill>
        <p:spPr>
          <a:xfrm>
            <a:off x="133264" y="5949675"/>
            <a:ext cx="1206975" cy="80465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20</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Evaluation – Runtime vs # App Instances</a:t>
            </a:r>
            <a:endParaRPr dirty="0">
              <a:solidFill>
                <a:schemeClr val="tx1">
                  <a:lumMod val="85000"/>
                  <a:lumOff val="15000"/>
                </a:schemeClr>
              </a:solidFill>
              <a:latin typeface="Calibri"/>
              <a:cs typeface="Calibri"/>
            </a:endParaRPr>
          </a:p>
        </p:txBody>
      </p:sp>
      <p:pic>
        <p:nvPicPr>
          <p:cNvPr id="3" name="Picture 2">
            <a:extLst>
              <a:ext uri="{FF2B5EF4-FFF2-40B4-BE49-F238E27FC236}">
                <a16:creationId xmlns:a16="http://schemas.microsoft.com/office/drawing/2014/main" id="{0E258586-9929-EA4B-8EFA-E931340E39CA}"/>
              </a:ext>
            </a:extLst>
          </p:cNvPr>
          <p:cNvPicPr>
            <a:picLocks noChangeAspect="1"/>
          </p:cNvPicPr>
          <p:nvPr/>
        </p:nvPicPr>
        <p:blipFill>
          <a:blip r:embed="rId3"/>
          <a:stretch>
            <a:fillRect/>
          </a:stretch>
        </p:blipFill>
        <p:spPr>
          <a:xfrm>
            <a:off x="395536" y="1194901"/>
            <a:ext cx="3864230" cy="2544737"/>
          </a:xfrm>
          <a:prstGeom prst="rect">
            <a:avLst/>
          </a:prstGeom>
        </p:spPr>
      </p:pic>
      <p:pic>
        <p:nvPicPr>
          <p:cNvPr id="4" name="Picture 3">
            <a:extLst>
              <a:ext uri="{FF2B5EF4-FFF2-40B4-BE49-F238E27FC236}">
                <a16:creationId xmlns:a16="http://schemas.microsoft.com/office/drawing/2014/main" id="{02DEBEDA-6779-2A44-B65A-64737A442B9E}"/>
              </a:ext>
            </a:extLst>
          </p:cNvPr>
          <p:cNvPicPr>
            <a:picLocks noChangeAspect="1"/>
          </p:cNvPicPr>
          <p:nvPr/>
        </p:nvPicPr>
        <p:blipFill>
          <a:blip r:embed="rId4"/>
          <a:stretch>
            <a:fillRect/>
          </a:stretch>
        </p:blipFill>
        <p:spPr>
          <a:xfrm>
            <a:off x="4644149" y="1194899"/>
            <a:ext cx="3864230" cy="2544737"/>
          </a:xfrm>
          <a:prstGeom prst="rect">
            <a:avLst/>
          </a:prstGeom>
        </p:spPr>
      </p:pic>
      <p:pic>
        <p:nvPicPr>
          <p:cNvPr id="5" name="Picture 4">
            <a:extLst>
              <a:ext uri="{FF2B5EF4-FFF2-40B4-BE49-F238E27FC236}">
                <a16:creationId xmlns:a16="http://schemas.microsoft.com/office/drawing/2014/main" id="{8E81988E-8FD1-4C43-9372-189F4EB4AFAF}"/>
              </a:ext>
            </a:extLst>
          </p:cNvPr>
          <p:cNvPicPr>
            <a:picLocks noChangeAspect="1"/>
          </p:cNvPicPr>
          <p:nvPr/>
        </p:nvPicPr>
        <p:blipFill>
          <a:blip r:embed="rId5"/>
          <a:stretch>
            <a:fillRect/>
          </a:stretch>
        </p:blipFill>
        <p:spPr>
          <a:xfrm>
            <a:off x="340275" y="3793211"/>
            <a:ext cx="3957869" cy="2606402"/>
          </a:xfrm>
          <a:prstGeom prst="rect">
            <a:avLst/>
          </a:prstGeom>
        </p:spPr>
      </p:pic>
      <p:sp>
        <p:nvSpPr>
          <p:cNvPr id="9" name="Content Placeholder 2">
            <a:extLst>
              <a:ext uri="{FF2B5EF4-FFF2-40B4-BE49-F238E27FC236}">
                <a16:creationId xmlns:a16="http://schemas.microsoft.com/office/drawing/2014/main" id="{1CA88EE1-37C8-124A-91C5-C858286E1736}"/>
              </a:ext>
            </a:extLst>
          </p:cNvPr>
          <p:cNvSpPr txBox="1">
            <a:spLocks/>
          </p:cNvSpPr>
          <p:nvPr/>
        </p:nvSpPr>
        <p:spPr>
          <a:xfrm>
            <a:off x="4974697" y="4350108"/>
            <a:ext cx="3429000" cy="117607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400" b="1" dirty="0">
                <a:solidFill>
                  <a:schemeClr val="tx1">
                    <a:lumMod val="85000"/>
                    <a:lumOff val="15000"/>
                  </a:schemeClr>
                </a:solidFill>
                <a:latin typeface="Calibri"/>
                <a:ea typeface="+mj-ea"/>
                <a:cs typeface="Calibri"/>
              </a:rPr>
              <a:t>Mercury Configuration</a:t>
            </a:r>
          </a:p>
          <a:p>
            <a:pPr>
              <a:spcBef>
                <a:spcPct val="0"/>
              </a:spcBef>
            </a:pPr>
            <a:r>
              <a:rPr lang="en-US" sz="2400" dirty="0" err="1">
                <a:solidFill>
                  <a:schemeClr val="tx1">
                    <a:lumMod val="85000"/>
                    <a:lumOff val="15000"/>
                  </a:schemeClr>
                </a:solidFill>
                <a:latin typeface="Calibri"/>
                <a:ea typeface="+mj-ea"/>
                <a:cs typeface="Calibri"/>
              </a:rPr>
              <a:t>BlockSize</a:t>
            </a:r>
            <a:r>
              <a:rPr lang="en-US" sz="2400" dirty="0">
                <a:solidFill>
                  <a:schemeClr val="tx1">
                    <a:lumMod val="85000"/>
                    <a:lumOff val="15000"/>
                  </a:schemeClr>
                </a:solidFill>
                <a:latin typeface="Calibri"/>
                <a:ea typeface="+mj-ea"/>
                <a:cs typeface="Calibri"/>
              </a:rPr>
              <a:t> = 4 MB</a:t>
            </a:r>
          </a:p>
          <a:p>
            <a:pPr>
              <a:spcBef>
                <a:spcPct val="0"/>
              </a:spcBef>
            </a:pPr>
            <a:r>
              <a:rPr lang="en-US" sz="2400" dirty="0" err="1">
                <a:solidFill>
                  <a:schemeClr val="tx1">
                    <a:lumMod val="85000"/>
                    <a:lumOff val="15000"/>
                  </a:schemeClr>
                </a:solidFill>
                <a:latin typeface="Calibri"/>
                <a:ea typeface="+mj-ea"/>
                <a:cs typeface="Calibri"/>
              </a:rPr>
              <a:t>CacheSize</a:t>
            </a:r>
            <a:r>
              <a:rPr lang="en-US" sz="2400" dirty="0">
                <a:solidFill>
                  <a:schemeClr val="tx1">
                    <a:lumMod val="85000"/>
                    <a:lumOff val="15000"/>
                  </a:schemeClr>
                </a:solidFill>
                <a:latin typeface="Calibri"/>
                <a:ea typeface="+mj-ea"/>
                <a:cs typeface="Calibri"/>
              </a:rPr>
              <a:t> = 8 blocks</a:t>
            </a:r>
          </a:p>
          <a:p>
            <a:pPr>
              <a:spcBef>
                <a:spcPct val="0"/>
              </a:spcBef>
            </a:pPr>
            <a:r>
              <a:rPr lang="en-US" sz="2400" dirty="0" err="1">
                <a:solidFill>
                  <a:schemeClr val="tx1">
                    <a:lumMod val="85000"/>
                    <a:lumOff val="15000"/>
                  </a:schemeClr>
                </a:solidFill>
                <a:latin typeface="Calibri"/>
                <a:ea typeface="+mj-ea"/>
                <a:cs typeface="Calibri"/>
              </a:rPr>
              <a:t>ReadAheadSize</a:t>
            </a:r>
            <a:r>
              <a:rPr lang="en-US" sz="2400" dirty="0">
                <a:solidFill>
                  <a:schemeClr val="tx1">
                    <a:lumMod val="85000"/>
                    <a:lumOff val="15000"/>
                  </a:schemeClr>
                </a:solidFill>
                <a:latin typeface="Calibri"/>
                <a:ea typeface="+mj-ea"/>
                <a:cs typeface="Calibri"/>
              </a:rPr>
              <a:t> = 4 blocks</a:t>
            </a:r>
          </a:p>
        </p:txBody>
      </p:sp>
      <p:cxnSp>
        <p:nvCxnSpPr>
          <p:cNvPr id="10" name="Straight Arrow Connector 9">
            <a:extLst>
              <a:ext uri="{FF2B5EF4-FFF2-40B4-BE49-F238E27FC236}">
                <a16:creationId xmlns:a16="http://schemas.microsoft.com/office/drawing/2014/main" id="{4BF16733-6E49-1545-BC3C-A6B4AC569B9F}"/>
              </a:ext>
            </a:extLst>
          </p:cNvPr>
          <p:cNvCxnSpPr>
            <a:cxnSpLocks/>
          </p:cNvCxnSpPr>
          <p:nvPr/>
        </p:nvCxnSpPr>
        <p:spPr>
          <a:xfrm>
            <a:off x="3891349" y="1554480"/>
            <a:ext cx="0" cy="51206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A3A50D42-5583-9E4F-9C6F-2812C8DB7887}"/>
              </a:ext>
            </a:extLst>
          </p:cNvPr>
          <p:cNvSpPr txBox="1">
            <a:spLocks/>
          </p:cNvSpPr>
          <p:nvPr/>
        </p:nvSpPr>
        <p:spPr>
          <a:xfrm>
            <a:off x="3138850" y="1848724"/>
            <a:ext cx="752499" cy="2713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200" b="1" dirty="0">
                <a:solidFill>
                  <a:srgbClr val="FF0000"/>
                </a:solidFill>
                <a:latin typeface="Calibri"/>
                <a:ea typeface="+mj-ea"/>
                <a:cs typeface="Calibri"/>
              </a:rPr>
              <a:t>~ 30%</a:t>
            </a:r>
            <a:endParaRPr lang="en-US" sz="2200" dirty="0">
              <a:solidFill>
                <a:srgbClr val="FF0000"/>
              </a:solidFill>
              <a:latin typeface="Calibri"/>
              <a:ea typeface="+mj-ea"/>
              <a:cs typeface="Calibri"/>
            </a:endParaRPr>
          </a:p>
        </p:txBody>
      </p:sp>
    </p:spTree>
    <p:extLst>
      <p:ext uri="{BB962C8B-B14F-4D97-AF65-F5344CB8AC3E}">
        <p14:creationId xmlns:p14="http://schemas.microsoft.com/office/powerpoint/2010/main" val="84714100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21</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Evaluation – Ops/s vs # App Instances</a:t>
            </a:r>
            <a:endParaRPr dirty="0">
              <a:solidFill>
                <a:schemeClr val="tx1">
                  <a:lumMod val="85000"/>
                  <a:lumOff val="15000"/>
                </a:schemeClr>
              </a:solidFill>
              <a:latin typeface="Calibri"/>
              <a:cs typeface="Calibri"/>
            </a:endParaRPr>
          </a:p>
        </p:txBody>
      </p:sp>
      <p:pic>
        <p:nvPicPr>
          <p:cNvPr id="6" name="Picture 5">
            <a:extLst>
              <a:ext uri="{FF2B5EF4-FFF2-40B4-BE49-F238E27FC236}">
                <a16:creationId xmlns:a16="http://schemas.microsoft.com/office/drawing/2014/main" id="{DED144A3-591C-9B4E-B9F7-346B4814BC24}"/>
              </a:ext>
            </a:extLst>
          </p:cNvPr>
          <p:cNvPicPr>
            <a:picLocks noChangeAspect="1"/>
          </p:cNvPicPr>
          <p:nvPr/>
        </p:nvPicPr>
        <p:blipFill>
          <a:blip r:embed="rId3"/>
          <a:stretch>
            <a:fillRect/>
          </a:stretch>
        </p:blipFill>
        <p:spPr>
          <a:xfrm>
            <a:off x="328630" y="958870"/>
            <a:ext cx="3964590" cy="2598639"/>
          </a:xfrm>
          <a:prstGeom prst="rect">
            <a:avLst/>
          </a:prstGeom>
        </p:spPr>
      </p:pic>
      <p:pic>
        <p:nvPicPr>
          <p:cNvPr id="7" name="Picture 6">
            <a:extLst>
              <a:ext uri="{FF2B5EF4-FFF2-40B4-BE49-F238E27FC236}">
                <a16:creationId xmlns:a16="http://schemas.microsoft.com/office/drawing/2014/main" id="{E5094961-2402-F148-A57A-764CE8EE1500}"/>
              </a:ext>
            </a:extLst>
          </p:cNvPr>
          <p:cNvPicPr>
            <a:picLocks noChangeAspect="1"/>
          </p:cNvPicPr>
          <p:nvPr/>
        </p:nvPicPr>
        <p:blipFill>
          <a:blip r:embed="rId4"/>
          <a:stretch>
            <a:fillRect/>
          </a:stretch>
        </p:blipFill>
        <p:spPr>
          <a:xfrm>
            <a:off x="4582319" y="1025793"/>
            <a:ext cx="3961136" cy="2596375"/>
          </a:xfrm>
          <a:prstGeom prst="rect">
            <a:avLst/>
          </a:prstGeom>
        </p:spPr>
      </p:pic>
      <p:pic>
        <p:nvPicPr>
          <p:cNvPr id="8" name="Picture 7">
            <a:extLst>
              <a:ext uri="{FF2B5EF4-FFF2-40B4-BE49-F238E27FC236}">
                <a16:creationId xmlns:a16="http://schemas.microsoft.com/office/drawing/2014/main" id="{E94D6969-93F2-1F40-BE9E-7E97BD87BFCA}"/>
              </a:ext>
            </a:extLst>
          </p:cNvPr>
          <p:cNvPicPr>
            <a:picLocks noChangeAspect="1"/>
          </p:cNvPicPr>
          <p:nvPr/>
        </p:nvPicPr>
        <p:blipFill>
          <a:blip r:embed="rId5"/>
          <a:stretch>
            <a:fillRect/>
          </a:stretch>
        </p:blipFill>
        <p:spPr>
          <a:xfrm>
            <a:off x="383589" y="3697553"/>
            <a:ext cx="3962138" cy="2597032"/>
          </a:xfrm>
          <a:prstGeom prst="rect">
            <a:avLst/>
          </a:prstGeom>
        </p:spPr>
      </p:pic>
      <p:sp>
        <p:nvSpPr>
          <p:cNvPr id="9" name="Content Placeholder 2">
            <a:extLst>
              <a:ext uri="{FF2B5EF4-FFF2-40B4-BE49-F238E27FC236}">
                <a16:creationId xmlns:a16="http://schemas.microsoft.com/office/drawing/2014/main" id="{C52AEDFE-B9A3-B643-B1AB-80D2537B7496}"/>
              </a:ext>
            </a:extLst>
          </p:cNvPr>
          <p:cNvSpPr txBox="1">
            <a:spLocks/>
          </p:cNvSpPr>
          <p:nvPr/>
        </p:nvSpPr>
        <p:spPr>
          <a:xfrm>
            <a:off x="4974697" y="4350108"/>
            <a:ext cx="3429000" cy="117607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400" b="1" dirty="0">
                <a:solidFill>
                  <a:schemeClr val="tx1">
                    <a:lumMod val="85000"/>
                    <a:lumOff val="15000"/>
                  </a:schemeClr>
                </a:solidFill>
                <a:latin typeface="Calibri"/>
                <a:ea typeface="+mj-ea"/>
                <a:cs typeface="Calibri"/>
              </a:rPr>
              <a:t>Mercury Configuration</a:t>
            </a:r>
          </a:p>
          <a:p>
            <a:pPr>
              <a:spcBef>
                <a:spcPct val="0"/>
              </a:spcBef>
            </a:pPr>
            <a:r>
              <a:rPr lang="en-US" sz="2400" dirty="0" err="1">
                <a:solidFill>
                  <a:schemeClr val="tx1">
                    <a:lumMod val="85000"/>
                    <a:lumOff val="15000"/>
                  </a:schemeClr>
                </a:solidFill>
                <a:latin typeface="Calibri"/>
                <a:ea typeface="+mj-ea"/>
                <a:cs typeface="Calibri"/>
              </a:rPr>
              <a:t>BlockSize</a:t>
            </a:r>
            <a:r>
              <a:rPr lang="en-US" sz="2400" dirty="0">
                <a:solidFill>
                  <a:schemeClr val="tx1">
                    <a:lumMod val="85000"/>
                    <a:lumOff val="15000"/>
                  </a:schemeClr>
                </a:solidFill>
                <a:latin typeface="Calibri"/>
                <a:ea typeface="+mj-ea"/>
                <a:cs typeface="Calibri"/>
              </a:rPr>
              <a:t> = 4 MB</a:t>
            </a:r>
          </a:p>
          <a:p>
            <a:pPr>
              <a:spcBef>
                <a:spcPct val="0"/>
              </a:spcBef>
            </a:pPr>
            <a:r>
              <a:rPr lang="en-US" sz="2400" dirty="0" err="1">
                <a:solidFill>
                  <a:schemeClr val="tx1">
                    <a:lumMod val="85000"/>
                    <a:lumOff val="15000"/>
                  </a:schemeClr>
                </a:solidFill>
                <a:latin typeface="Calibri"/>
                <a:ea typeface="+mj-ea"/>
                <a:cs typeface="Calibri"/>
              </a:rPr>
              <a:t>CacheSize</a:t>
            </a:r>
            <a:r>
              <a:rPr lang="en-US" sz="2400" dirty="0">
                <a:solidFill>
                  <a:schemeClr val="tx1">
                    <a:lumMod val="85000"/>
                    <a:lumOff val="15000"/>
                  </a:schemeClr>
                </a:solidFill>
                <a:latin typeface="Calibri"/>
                <a:ea typeface="+mj-ea"/>
                <a:cs typeface="Calibri"/>
              </a:rPr>
              <a:t> = 8 blocks</a:t>
            </a:r>
          </a:p>
          <a:p>
            <a:pPr>
              <a:spcBef>
                <a:spcPct val="0"/>
              </a:spcBef>
            </a:pPr>
            <a:r>
              <a:rPr lang="en-US" sz="2400" dirty="0" err="1">
                <a:solidFill>
                  <a:schemeClr val="tx1">
                    <a:lumMod val="85000"/>
                    <a:lumOff val="15000"/>
                  </a:schemeClr>
                </a:solidFill>
                <a:latin typeface="Calibri"/>
                <a:ea typeface="+mj-ea"/>
                <a:cs typeface="Calibri"/>
              </a:rPr>
              <a:t>ReadAheadSize</a:t>
            </a:r>
            <a:r>
              <a:rPr lang="en-US" sz="2400" dirty="0">
                <a:solidFill>
                  <a:schemeClr val="tx1">
                    <a:lumMod val="85000"/>
                    <a:lumOff val="15000"/>
                  </a:schemeClr>
                </a:solidFill>
                <a:latin typeface="Calibri"/>
                <a:ea typeface="+mj-ea"/>
                <a:cs typeface="Calibri"/>
              </a:rPr>
              <a:t> = 4 blocks</a:t>
            </a:r>
          </a:p>
        </p:txBody>
      </p:sp>
      <p:cxnSp>
        <p:nvCxnSpPr>
          <p:cNvPr id="10" name="Straight Arrow Connector 9">
            <a:extLst>
              <a:ext uri="{FF2B5EF4-FFF2-40B4-BE49-F238E27FC236}">
                <a16:creationId xmlns:a16="http://schemas.microsoft.com/office/drawing/2014/main" id="{7211E7AF-CC58-084C-8C36-B9142E1375BE}"/>
              </a:ext>
            </a:extLst>
          </p:cNvPr>
          <p:cNvCxnSpPr>
            <a:cxnSpLocks/>
          </p:cNvCxnSpPr>
          <p:nvPr/>
        </p:nvCxnSpPr>
        <p:spPr>
          <a:xfrm>
            <a:off x="3964501" y="1252699"/>
            <a:ext cx="0" cy="10942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6763CF-55F7-FB4B-8016-47E877D8F867}"/>
              </a:ext>
            </a:extLst>
          </p:cNvPr>
          <p:cNvCxnSpPr>
            <a:cxnSpLocks/>
          </p:cNvCxnSpPr>
          <p:nvPr/>
        </p:nvCxnSpPr>
        <p:spPr>
          <a:xfrm>
            <a:off x="3994981" y="3853777"/>
            <a:ext cx="0" cy="10942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7E9861-7B09-7B42-8437-C276429C5398}"/>
              </a:ext>
            </a:extLst>
          </p:cNvPr>
          <p:cNvCxnSpPr>
            <a:cxnSpLocks/>
          </p:cNvCxnSpPr>
          <p:nvPr/>
        </p:nvCxnSpPr>
        <p:spPr>
          <a:xfrm>
            <a:off x="8180901" y="1252699"/>
            <a:ext cx="0" cy="49482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EB100DD-2970-FC4A-9C69-21A9546D77D7}"/>
              </a:ext>
            </a:extLst>
          </p:cNvPr>
          <p:cNvSpPr txBox="1">
            <a:spLocks/>
          </p:cNvSpPr>
          <p:nvPr/>
        </p:nvSpPr>
        <p:spPr>
          <a:xfrm>
            <a:off x="3149986" y="2126998"/>
            <a:ext cx="752499" cy="2713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200" b="1" dirty="0">
                <a:solidFill>
                  <a:srgbClr val="FF0000"/>
                </a:solidFill>
                <a:latin typeface="Calibri"/>
                <a:ea typeface="+mj-ea"/>
                <a:cs typeface="Calibri"/>
              </a:rPr>
              <a:t>&gt; 50%</a:t>
            </a:r>
            <a:endParaRPr lang="en-US" sz="2200" dirty="0">
              <a:solidFill>
                <a:srgbClr val="FF0000"/>
              </a:solidFill>
              <a:latin typeface="Calibri"/>
              <a:ea typeface="+mj-ea"/>
              <a:cs typeface="Calibri"/>
            </a:endParaRPr>
          </a:p>
        </p:txBody>
      </p:sp>
      <p:sp>
        <p:nvSpPr>
          <p:cNvPr id="16" name="Content Placeholder 2">
            <a:extLst>
              <a:ext uri="{FF2B5EF4-FFF2-40B4-BE49-F238E27FC236}">
                <a16:creationId xmlns:a16="http://schemas.microsoft.com/office/drawing/2014/main" id="{A25C200C-7325-F641-8A5D-585FD873803C}"/>
              </a:ext>
            </a:extLst>
          </p:cNvPr>
          <p:cNvSpPr txBox="1">
            <a:spLocks/>
          </p:cNvSpPr>
          <p:nvPr/>
        </p:nvSpPr>
        <p:spPr>
          <a:xfrm>
            <a:off x="3149986" y="4725637"/>
            <a:ext cx="752499" cy="2713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200" b="1" dirty="0">
                <a:solidFill>
                  <a:srgbClr val="FF0000"/>
                </a:solidFill>
                <a:latin typeface="Calibri"/>
                <a:ea typeface="+mj-ea"/>
                <a:cs typeface="Calibri"/>
              </a:rPr>
              <a:t>&gt; 50%</a:t>
            </a:r>
            <a:endParaRPr lang="en-US" sz="2200" dirty="0">
              <a:solidFill>
                <a:srgbClr val="FF0000"/>
              </a:solidFill>
              <a:latin typeface="Calibri"/>
              <a:ea typeface="+mj-ea"/>
              <a:cs typeface="Calibri"/>
            </a:endParaRPr>
          </a:p>
        </p:txBody>
      </p:sp>
    </p:spTree>
    <p:extLst>
      <p:ext uri="{BB962C8B-B14F-4D97-AF65-F5344CB8AC3E}">
        <p14:creationId xmlns:p14="http://schemas.microsoft.com/office/powerpoint/2010/main" val="75456308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22</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C2871043-1239-F249-8EE7-915CCCB07E20}" type="datetime4">
              <a:rPr lang="en-US" smtClean="0"/>
              <a:t>July 20, 2018</a:t>
            </a:fld>
            <a:endParaRPr lang="de-DE" dirty="0"/>
          </a:p>
        </p:txBody>
      </p:sp>
      <p:sp>
        <p:nvSpPr>
          <p:cNvPr id="71" name="Content Placeholder 2">
            <a:extLst>
              <a:ext uri="{FF2B5EF4-FFF2-40B4-BE49-F238E27FC236}">
                <a16:creationId xmlns:a16="http://schemas.microsoft.com/office/drawing/2014/main" id="{7F39CA7D-E91B-5743-AFA0-48AA77D127F1}"/>
              </a:ext>
            </a:extLst>
          </p:cNvPr>
          <p:cNvSpPr>
            <a:spLocks noGrp="1"/>
          </p:cNvSpPr>
          <p:nvPr>
            <p:ph idx="1"/>
          </p:nvPr>
        </p:nvSpPr>
        <p:spPr>
          <a:xfrm>
            <a:off x="234462" y="679938"/>
            <a:ext cx="8658713" cy="5557374"/>
          </a:xfrm>
        </p:spPr>
        <p:txBody>
          <a:bodyPr/>
          <a:lstStyle/>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r>
              <a:rPr lang="en-GB" sz="4400" dirty="0">
                <a:solidFill>
                  <a:schemeClr val="tx1">
                    <a:lumMod val="85000"/>
                    <a:lumOff val="15000"/>
                  </a:schemeClr>
                </a:solidFill>
                <a:latin typeface="Calibri"/>
                <a:cs typeface="Calibri"/>
              </a:rPr>
              <a:t>NVM Write Behind Caching in MPI I/O</a:t>
            </a:r>
          </a:p>
        </p:txBody>
      </p:sp>
    </p:spTree>
    <p:extLst>
      <p:ext uri="{BB962C8B-B14F-4D97-AF65-F5344CB8AC3E}">
        <p14:creationId xmlns:p14="http://schemas.microsoft.com/office/powerpoint/2010/main" val="2456996191"/>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Slide Number Placeholder 3"/>
          <p:cNvSpPr txBox="1">
            <a:spLocks noGrp="1"/>
          </p:cNvSpPr>
          <p:nvPr/>
        </p:nvSpPr>
        <p:spPr bwMode="auto">
          <a:xfrm>
            <a:off x="8494713" y="6465888"/>
            <a:ext cx="471487" cy="344487"/>
          </a:xfrm>
          <a:prstGeom prst="rect">
            <a:avLst/>
          </a:prstGeom>
          <a:noFill/>
          <a:ln w="9525">
            <a:noFill/>
            <a:miter lim="800000"/>
            <a:headEnd/>
            <a:tailEnd/>
          </a:ln>
        </p:spPr>
        <p:txBody>
          <a:bodyPr>
            <a:prstTxWarp prst="textNoShape">
              <a:avLst/>
            </a:prstTxWarp>
          </a:bodyPr>
          <a:lstStyle/>
          <a:p>
            <a:pPr algn="r"/>
            <a:fld id="{B1ABF541-4953-DD43-A8AF-4F079A1AF34A}" type="slidenum">
              <a:rPr lang="en-US" sz="1000" b="1">
                <a:solidFill>
                  <a:schemeClr val="bg1"/>
                </a:solidFill>
              </a:rPr>
              <a:pPr algn="r"/>
              <a:t>23</a:t>
            </a:fld>
            <a:endParaRPr lang="en-US" sz="1000" b="1">
              <a:solidFill>
                <a:schemeClr val="bg1"/>
              </a:solidFill>
            </a:endParaRPr>
          </a:p>
        </p:txBody>
      </p:sp>
      <p:sp>
        <p:nvSpPr>
          <p:cNvPr id="4" name="Slide Number Placeholder 3">
            <a:extLst>
              <a:ext uri="{FF2B5EF4-FFF2-40B4-BE49-F238E27FC236}">
                <a16:creationId xmlns:a16="http://schemas.microsoft.com/office/drawing/2014/main" id="{E3B94383-8F83-0946-A311-54A41AA1FC41}"/>
              </a:ext>
            </a:extLst>
          </p:cNvPr>
          <p:cNvSpPr>
            <a:spLocks noGrp="1"/>
          </p:cNvSpPr>
          <p:nvPr>
            <p:ph type="sldNum" sz="quarter" idx="4"/>
          </p:nvPr>
        </p:nvSpPr>
        <p:spPr/>
        <p:txBody>
          <a:bodyPr/>
          <a:lstStyle/>
          <a:p>
            <a:fld id="{6B394888-48A7-42F6-AE45-2BD5FD40ED91}" type="slidenum">
              <a:rPr lang="en-US" smtClean="0"/>
              <a:pPr/>
              <a:t>23</a:t>
            </a:fld>
            <a:endParaRPr lang="en-US" dirty="0"/>
          </a:p>
        </p:txBody>
      </p:sp>
      <p:sp>
        <p:nvSpPr>
          <p:cNvPr id="10" name="Titel 7">
            <a:extLst>
              <a:ext uri="{FF2B5EF4-FFF2-40B4-BE49-F238E27FC236}">
                <a16:creationId xmlns:a16="http://schemas.microsoft.com/office/drawing/2014/main" id="{7FA9258F-C2AD-4548-A2EB-AA63371B8A10}"/>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000" dirty="0">
                <a:solidFill>
                  <a:schemeClr val="tx1">
                    <a:lumMod val="85000"/>
                    <a:lumOff val="15000"/>
                  </a:schemeClr>
                </a:solidFill>
              </a:rPr>
              <a:t>I/O for Scientific Codes</a:t>
            </a:r>
          </a:p>
        </p:txBody>
      </p:sp>
      <p:sp>
        <p:nvSpPr>
          <p:cNvPr id="15" name="Content Placeholder 2">
            <a:extLst>
              <a:ext uri="{FF2B5EF4-FFF2-40B4-BE49-F238E27FC236}">
                <a16:creationId xmlns:a16="http://schemas.microsoft.com/office/drawing/2014/main" id="{6FBB16CA-382E-A84B-9184-41B029A01EE2}"/>
              </a:ext>
            </a:extLst>
          </p:cNvPr>
          <p:cNvSpPr>
            <a:spLocks noGrp="1"/>
          </p:cNvSpPr>
          <p:nvPr>
            <p:ph idx="1"/>
          </p:nvPr>
        </p:nvSpPr>
        <p:spPr>
          <a:xfrm>
            <a:off x="228600" y="1005840"/>
            <a:ext cx="8686800" cy="586477"/>
          </a:xfrm>
        </p:spPr>
        <p:txBody>
          <a:bodyPr/>
          <a:lstStyle/>
          <a:p>
            <a:pPr marL="171450" indent="-171450">
              <a:lnSpc>
                <a:spcPct val="100000"/>
              </a:lnSpc>
              <a:buClr>
                <a:schemeClr val="tx1"/>
              </a:buClr>
            </a:pPr>
            <a:r>
              <a:rPr lang="en-US" dirty="0">
                <a:solidFill>
                  <a:schemeClr val="tx1">
                    <a:lumMod val="85000"/>
                    <a:lumOff val="15000"/>
                  </a:schemeClr>
                </a:solidFill>
              </a:rPr>
              <a:t>Save context for defensive checkpoint restart</a:t>
            </a:r>
          </a:p>
          <a:p>
            <a:pPr marL="628650" lvl="1" indent="-171450">
              <a:lnSpc>
                <a:spcPct val="100000"/>
              </a:lnSpc>
              <a:buClr>
                <a:schemeClr val="tx1"/>
              </a:buClr>
            </a:pPr>
            <a:r>
              <a:rPr lang="en-US" dirty="0">
                <a:solidFill>
                  <a:schemeClr val="tx1">
                    <a:lumMod val="85000"/>
                    <a:lumOff val="15000"/>
                  </a:schemeClr>
                </a:solidFill>
              </a:rPr>
              <a:t>N Processes read/write from/to N independent files (N-N)</a:t>
            </a:r>
          </a:p>
          <a:p>
            <a:pPr marL="1085850" lvl="2" indent="-171450">
              <a:lnSpc>
                <a:spcPct val="100000"/>
              </a:lnSpc>
              <a:buClr>
                <a:schemeClr val="tx1"/>
              </a:buClr>
            </a:pPr>
            <a:r>
              <a:rPr lang="en-US" b="1" dirty="0">
                <a:solidFill>
                  <a:srgbClr val="00B050"/>
                </a:solidFill>
              </a:rPr>
              <a:t>Pros</a:t>
            </a:r>
            <a:r>
              <a:rPr lang="en-US" dirty="0">
                <a:solidFill>
                  <a:schemeClr val="tx1">
                    <a:lumMod val="85000"/>
                    <a:lumOff val="15000"/>
                  </a:schemeClr>
                </a:solidFill>
              </a:rPr>
              <a:t>: straight forward;</a:t>
            </a:r>
            <a:r>
              <a:rPr lang="en-US" dirty="0"/>
              <a:t> </a:t>
            </a:r>
            <a:r>
              <a:rPr lang="en-US" b="1" dirty="0">
                <a:solidFill>
                  <a:srgbClr val="FF0000"/>
                </a:solidFill>
              </a:rPr>
              <a:t>Cons</a:t>
            </a:r>
            <a:r>
              <a:rPr lang="en-US" dirty="0">
                <a:solidFill>
                  <a:schemeClr val="tx1">
                    <a:lumMod val="85000"/>
                    <a:lumOff val="15000"/>
                  </a:schemeClr>
                </a:solidFill>
              </a:rPr>
              <a:t>: hard to manage many small files</a:t>
            </a:r>
          </a:p>
          <a:p>
            <a:pPr marL="628650" lvl="1" indent="-171450">
              <a:lnSpc>
                <a:spcPct val="100000"/>
              </a:lnSpc>
              <a:buClr>
                <a:schemeClr val="tx1"/>
              </a:buClr>
            </a:pPr>
            <a:r>
              <a:rPr lang="en-US" dirty="0">
                <a:solidFill>
                  <a:schemeClr val="tx1">
                    <a:lumMod val="85000"/>
                    <a:lumOff val="15000"/>
                  </a:schemeClr>
                </a:solidFill>
              </a:rPr>
              <a:t>N Processes read/write from/to 1 shared file (N-1)</a:t>
            </a:r>
          </a:p>
          <a:p>
            <a:pPr marL="1085850" lvl="2" indent="-171450">
              <a:lnSpc>
                <a:spcPct val="100000"/>
              </a:lnSpc>
              <a:buClr>
                <a:schemeClr val="tx1"/>
              </a:buClr>
            </a:pPr>
            <a:r>
              <a:rPr lang="en-US" b="1" dirty="0">
                <a:solidFill>
                  <a:srgbClr val="00B050"/>
                </a:solidFill>
              </a:rPr>
              <a:t>Pros</a:t>
            </a:r>
            <a:r>
              <a:rPr lang="en-US" dirty="0">
                <a:solidFill>
                  <a:schemeClr val="tx1">
                    <a:lumMod val="85000"/>
                    <a:lumOff val="15000"/>
                  </a:schemeClr>
                </a:solidFill>
              </a:rPr>
              <a:t>: simple to manage; </a:t>
            </a:r>
            <a:r>
              <a:rPr lang="en-US" b="1" dirty="0">
                <a:solidFill>
                  <a:srgbClr val="FF0000"/>
                </a:solidFill>
              </a:rPr>
              <a:t>Cons</a:t>
            </a:r>
            <a:r>
              <a:rPr lang="en-US" dirty="0">
                <a:solidFill>
                  <a:schemeClr val="tx1">
                    <a:lumMod val="85000"/>
                    <a:lumOff val="15000"/>
                  </a:schemeClr>
                </a:solidFill>
              </a:rPr>
              <a:t>: performance penalties for enforcing data consistency!</a:t>
            </a:r>
          </a:p>
        </p:txBody>
      </p:sp>
      <p:sp>
        <p:nvSpPr>
          <p:cNvPr id="16" name="Oval 15">
            <a:extLst>
              <a:ext uri="{FF2B5EF4-FFF2-40B4-BE49-F238E27FC236}">
                <a16:creationId xmlns:a16="http://schemas.microsoft.com/office/drawing/2014/main" id="{797C95DD-7066-1A43-8EF9-3311CDD80DDE}"/>
              </a:ext>
            </a:extLst>
          </p:cNvPr>
          <p:cNvSpPr/>
          <p:nvPr/>
        </p:nvSpPr>
        <p:spPr bwMode="auto">
          <a:xfrm>
            <a:off x="5060732" y="3990203"/>
            <a:ext cx="381000" cy="381000"/>
          </a:xfrm>
          <a:prstGeom prst="ellipse">
            <a:avLst/>
          </a:prstGeom>
          <a:solidFill>
            <a:schemeClr val="accent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 name="Oval 16">
            <a:extLst>
              <a:ext uri="{FF2B5EF4-FFF2-40B4-BE49-F238E27FC236}">
                <a16:creationId xmlns:a16="http://schemas.microsoft.com/office/drawing/2014/main" id="{1A23B433-70B6-A646-BD3B-7E29EBF209C0}"/>
              </a:ext>
            </a:extLst>
          </p:cNvPr>
          <p:cNvSpPr/>
          <p:nvPr/>
        </p:nvSpPr>
        <p:spPr bwMode="auto">
          <a:xfrm>
            <a:off x="5460975" y="3990272"/>
            <a:ext cx="381000" cy="381000"/>
          </a:xfrm>
          <a:prstGeom prst="ellipse">
            <a:avLst/>
          </a:prstGeom>
          <a:solidFill>
            <a:schemeClr val="accent6">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 name="Oval 17">
            <a:extLst>
              <a:ext uri="{FF2B5EF4-FFF2-40B4-BE49-F238E27FC236}">
                <a16:creationId xmlns:a16="http://schemas.microsoft.com/office/drawing/2014/main" id="{960FBF31-FD18-4747-9CEA-72EAC8D2421C}"/>
              </a:ext>
            </a:extLst>
          </p:cNvPr>
          <p:cNvSpPr/>
          <p:nvPr/>
        </p:nvSpPr>
        <p:spPr bwMode="auto">
          <a:xfrm>
            <a:off x="5937418" y="3990203"/>
            <a:ext cx="381000" cy="381000"/>
          </a:xfrm>
          <a:prstGeom prst="ellipse">
            <a:avLst/>
          </a:prstGeom>
          <a:solidFill>
            <a:schemeClr val="accent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 name="Oval 18">
            <a:extLst>
              <a:ext uri="{FF2B5EF4-FFF2-40B4-BE49-F238E27FC236}">
                <a16:creationId xmlns:a16="http://schemas.microsoft.com/office/drawing/2014/main" id="{F5BFD01D-F109-2940-99CA-4336A791BF2C}"/>
              </a:ext>
            </a:extLst>
          </p:cNvPr>
          <p:cNvSpPr/>
          <p:nvPr/>
        </p:nvSpPr>
        <p:spPr bwMode="auto">
          <a:xfrm>
            <a:off x="6327782" y="3990203"/>
            <a:ext cx="381000" cy="381000"/>
          </a:xfrm>
          <a:prstGeom prst="ellipse">
            <a:avLst/>
          </a:prstGeom>
          <a:solidFill>
            <a:schemeClr val="accent4">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0" name="Oval 19">
            <a:extLst>
              <a:ext uri="{FF2B5EF4-FFF2-40B4-BE49-F238E27FC236}">
                <a16:creationId xmlns:a16="http://schemas.microsoft.com/office/drawing/2014/main" id="{E9B69CBF-E22A-4243-A919-079E1558B418}"/>
              </a:ext>
            </a:extLst>
          </p:cNvPr>
          <p:cNvSpPr/>
          <p:nvPr/>
        </p:nvSpPr>
        <p:spPr bwMode="auto">
          <a:xfrm>
            <a:off x="6798523" y="3990203"/>
            <a:ext cx="381000" cy="381000"/>
          </a:xfrm>
          <a:prstGeom prst="ellipse">
            <a:avLst/>
          </a:prstGeom>
          <a:solidFill>
            <a:schemeClr val="tx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 name="Oval 20">
            <a:extLst>
              <a:ext uri="{FF2B5EF4-FFF2-40B4-BE49-F238E27FC236}">
                <a16:creationId xmlns:a16="http://schemas.microsoft.com/office/drawing/2014/main" id="{FA481748-9CEF-CD4C-891C-1CC696FC0E39}"/>
              </a:ext>
            </a:extLst>
          </p:cNvPr>
          <p:cNvSpPr/>
          <p:nvPr/>
        </p:nvSpPr>
        <p:spPr bwMode="auto">
          <a:xfrm>
            <a:off x="7198766" y="3990272"/>
            <a:ext cx="381000" cy="381000"/>
          </a:xfrm>
          <a:prstGeom prst="ellipse">
            <a:avLst/>
          </a:prstGeom>
          <a:solidFill>
            <a:schemeClr val="accent5">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2" name="Oval 21">
            <a:extLst>
              <a:ext uri="{FF2B5EF4-FFF2-40B4-BE49-F238E27FC236}">
                <a16:creationId xmlns:a16="http://schemas.microsoft.com/office/drawing/2014/main" id="{C535620B-FE97-F649-A846-1C2848F9B9ED}"/>
              </a:ext>
            </a:extLst>
          </p:cNvPr>
          <p:cNvSpPr/>
          <p:nvPr/>
        </p:nvSpPr>
        <p:spPr bwMode="auto">
          <a:xfrm>
            <a:off x="7665495" y="3990203"/>
            <a:ext cx="381000" cy="381000"/>
          </a:xfrm>
          <a:prstGeom prst="ellipse">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3" name="Oval 22">
            <a:extLst>
              <a:ext uri="{FF2B5EF4-FFF2-40B4-BE49-F238E27FC236}">
                <a16:creationId xmlns:a16="http://schemas.microsoft.com/office/drawing/2014/main" id="{66FC096C-2D18-D641-88D1-F2D09712095A}"/>
              </a:ext>
            </a:extLst>
          </p:cNvPr>
          <p:cNvSpPr/>
          <p:nvPr/>
        </p:nvSpPr>
        <p:spPr bwMode="auto">
          <a:xfrm>
            <a:off x="8055859" y="3990203"/>
            <a:ext cx="381000" cy="381000"/>
          </a:xfrm>
          <a:prstGeom prst="ellipse">
            <a:avLst/>
          </a:prstGeom>
          <a:solidFill>
            <a:schemeClr val="accent3">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4" name="Rectangle 23">
            <a:extLst>
              <a:ext uri="{FF2B5EF4-FFF2-40B4-BE49-F238E27FC236}">
                <a16:creationId xmlns:a16="http://schemas.microsoft.com/office/drawing/2014/main" id="{71C4E803-E791-2845-9D7D-83A1575702CC}"/>
              </a:ext>
            </a:extLst>
          </p:cNvPr>
          <p:cNvSpPr/>
          <p:nvPr/>
        </p:nvSpPr>
        <p:spPr bwMode="auto">
          <a:xfrm>
            <a:off x="5058917" y="3861396"/>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5" name="TextBox 24">
            <a:extLst>
              <a:ext uri="{FF2B5EF4-FFF2-40B4-BE49-F238E27FC236}">
                <a16:creationId xmlns:a16="http://schemas.microsoft.com/office/drawing/2014/main" id="{AAAF1C60-486D-4F4C-96AA-C1B5C837B16A}"/>
              </a:ext>
            </a:extLst>
          </p:cNvPr>
          <p:cNvSpPr txBox="1"/>
          <p:nvPr/>
        </p:nvSpPr>
        <p:spPr>
          <a:xfrm>
            <a:off x="5036195" y="3492064"/>
            <a:ext cx="928459" cy="369332"/>
          </a:xfrm>
          <a:prstGeom prst="rect">
            <a:avLst/>
          </a:prstGeom>
          <a:noFill/>
        </p:spPr>
        <p:txBody>
          <a:bodyPr wrap="none" rtlCol="0">
            <a:spAutoFit/>
          </a:bodyPr>
          <a:lstStyle/>
          <a:p>
            <a:r>
              <a:rPr lang="en-US" dirty="0">
                <a:solidFill>
                  <a:schemeClr val="tx1">
                    <a:lumMod val="85000"/>
                    <a:lumOff val="15000"/>
                  </a:schemeClr>
                </a:solidFill>
              </a:rPr>
              <a:t>Node 0</a:t>
            </a:r>
          </a:p>
        </p:txBody>
      </p:sp>
      <p:sp>
        <p:nvSpPr>
          <p:cNvPr id="26" name="TextBox 25">
            <a:extLst>
              <a:ext uri="{FF2B5EF4-FFF2-40B4-BE49-F238E27FC236}">
                <a16:creationId xmlns:a16="http://schemas.microsoft.com/office/drawing/2014/main" id="{9B302413-89D4-D141-893A-2DF0CBC6F280}"/>
              </a:ext>
            </a:extLst>
          </p:cNvPr>
          <p:cNvSpPr txBox="1"/>
          <p:nvPr/>
        </p:nvSpPr>
        <p:spPr>
          <a:xfrm>
            <a:off x="6755153" y="3498804"/>
            <a:ext cx="928459" cy="369332"/>
          </a:xfrm>
          <a:prstGeom prst="rect">
            <a:avLst/>
          </a:prstGeom>
          <a:noFill/>
        </p:spPr>
        <p:txBody>
          <a:bodyPr wrap="none" rtlCol="0">
            <a:spAutoFit/>
          </a:bodyPr>
          <a:lstStyle/>
          <a:p>
            <a:r>
              <a:rPr lang="en-US" dirty="0">
                <a:solidFill>
                  <a:schemeClr val="tx1">
                    <a:lumMod val="85000"/>
                    <a:lumOff val="15000"/>
                  </a:schemeClr>
                </a:solidFill>
              </a:rPr>
              <a:t>Node 2</a:t>
            </a:r>
          </a:p>
        </p:txBody>
      </p:sp>
      <p:sp>
        <p:nvSpPr>
          <p:cNvPr id="27" name="Rectangle 26">
            <a:extLst>
              <a:ext uri="{FF2B5EF4-FFF2-40B4-BE49-F238E27FC236}">
                <a16:creationId xmlns:a16="http://schemas.microsoft.com/office/drawing/2014/main" id="{7994B022-5F66-6F4D-9EB4-2808AEBFC003}"/>
              </a:ext>
            </a:extLst>
          </p:cNvPr>
          <p:cNvSpPr/>
          <p:nvPr/>
        </p:nvSpPr>
        <p:spPr bwMode="auto">
          <a:xfrm>
            <a:off x="5213132" y="5409603"/>
            <a:ext cx="155448" cy="152400"/>
          </a:xfrm>
          <a:prstGeom prst="rect">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8" name="Rectangle 27">
            <a:extLst>
              <a:ext uri="{FF2B5EF4-FFF2-40B4-BE49-F238E27FC236}">
                <a16:creationId xmlns:a16="http://schemas.microsoft.com/office/drawing/2014/main" id="{CAA3A071-1176-B743-BF97-A3F1F033D0FA}"/>
              </a:ext>
            </a:extLst>
          </p:cNvPr>
          <p:cNvSpPr/>
          <p:nvPr/>
        </p:nvSpPr>
        <p:spPr bwMode="auto">
          <a:xfrm>
            <a:off x="5392956" y="5409603"/>
            <a:ext cx="155448" cy="152400"/>
          </a:xfrm>
          <a:prstGeom prst="rect">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9" name="Rectangle 28">
            <a:extLst>
              <a:ext uri="{FF2B5EF4-FFF2-40B4-BE49-F238E27FC236}">
                <a16:creationId xmlns:a16="http://schemas.microsoft.com/office/drawing/2014/main" id="{7D8020F5-629E-9D4C-8293-F188BEAE85B1}"/>
              </a:ext>
            </a:extLst>
          </p:cNvPr>
          <p:cNvSpPr/>
          <p:nvPr/>
        </p:nvSpPr>
        <p:spPr bwMode="auto">
          <a:xfrm>
            <a:off x="5572780" y="5409603"/>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30" name="Rectangle 29">
            <a:extLst>
              <a:ext uri="{FF2B5EF4-FFF2-40B4-BE49-F238E27FC236}">
                <a16:creationId xmlns:a16="http://schemas.microsoft.com/office/drawing/2014/main" id="{64D386F2-A22B-1342-9F6D-45AC9656A620}"/>
              </a:ext>
            </a:extLst>
          </p:cNvPr>
          <p:cNvSpPr/>
          <p:nvPr/>
        </p:nvSpPr>
        <p:spPr bwMode="auto">
          <a:xfrm>
            <a:off x="5753857" y="5409603"/>
            <a:ext cx="155448" cy="152400"/>
          </a:xfrm>
          <a:prstGeom prst="rect">
            <a:avLst/>
          </a:prstGeom>
          <a:solidFill>
            <a:schemeClr val="accent6">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31" name="Rectangle 30">
            <a:extLst>
              <a:ext uri="{FF2B5EF4-FFF2-40B4-BE49-F238E27FC236}">
                <a16:creationId xmlns:a16="http://schemas.microsoft.com/office/drawing/2014/main" id="{5712864D-25C5-2244-B9C4-ECA3137C53A9}"/>
              </a:ext>
            </a:extLst>
          </p:cNvPr>
          <p:cNvSpPr/>
          <p:nvPr/>
        </p:nvSpPr>
        <p:spPr bwMode="auto">
          <a:xfrm>
            <a:off x="5058917" y="5260759"/>
            <a:ext cx="3385022" cy="841395"/>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32" name="Can 31">
            <a:extLst>
              <a:ext uri="{FF2B5EF4-FFF2-40B4-BE49-F238E27FC236}">
                <a16:creationId xmlns:a16="http://schemas.microsoft.com/office/drawing/2014/main" id="{1A11B1B8-39EE-5E47-9394-61C378C73F22}"/>
              </a:ext>
            </a:extLst>
          </p:cNvPr>
          <p:cNvSpPr/>
          <p:nvPr/>
        </p:nvSpPr>
        <p:spPr bwMode="auto">
          <a:xfrm>
            <a:off x="5375378" y="5628648"/>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33" name="Can 32">
            <a:extLst>
              <a:ext uri="{FF2B5EF4-FFF2-40B4-BE49-F238E27FC236}">
                <a16:creationId xmlns:a16="http://schemas.microsoft.com/office/drawing/2014/main" id="{8FD3E5DF-0F9D-3545-B9D0-9F44C1C8AD74}"/>
              </a:ext>
            </a:extLst>
          </p:cNvPr>
          <p:cNvSpPr/>
          <p:nvPr/>
        </p:nvSpPr>
        <p:spPr bwMode="auto">
          <a:xfrm>
            <a:off x="6188583" y="5628648"/>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34" name="Can 33">
            <a:extLst>
              <a:ext uri="{FF2B5EF4-FFF2-40B4-BE49-F238E27FC236}">
                <a16:creationId xmlns:a16="http://schemas.microsoft.com/office/drawing/2014/main" id="{9F2EAE10-F9BE-F042-A3A6-9D76311A0061}"/>
              </a:ext>
            </a:extLst>
          </p:cNvPr>
          <p:cNvSpPr/>
          <p:nvPr/>
        </p:nvSpPr>
        <p:spPr bwMode="auto">
          <a:xfrm>
            <a:off x="6997228" y="5628836"/>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35" name="Can 34">
            <a:extLst>
              <a:ext uri="{FF2B5EF4-FFF2-40B4-BE49-F238E27FC236}">
                <a16:creationId xmlns:a16="http://schemas.microsoft.com/office/drawing/2014/main" id="{4AE2ED46-A0A6-424D-9F97-E7FFFFEFC80F}"/>
              </a:ext>
            </a:extLst>
          </p:cNvPr>
          <p:cNvSpPr/>
          <p:nvPr/>
        </p:nvSpPr>
        <p:spPr bwMode="auto">
          <a:xfrm>
            <a:off x="7795325" y="5628649"/>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cxnSp>
        <p:nvCxnSpPr>
          <p:cNvPr id="36" name="Straight Connector 35">
            <a:extLst>
              <a:ext uri="{FF2B5EF4-FFF2-40B4-BE49-F238E27FC236}">
                <a16:creationId xmlns:a16="http://schemas.microsoft.com/office/drawing/2014/main" id="{DD2253E0-DCEE-A748-901E-495BC1B5E4AA}"/>
              </a:ext>
            </a:extLst>
          </p:cNvPr>
          <p:cNvCxnSpPr>
            <a:cxnSpLocks/>
            <a:stCxn id="16" idx="4"/>
            <a:endCxn id="29" idx="0"/>
          </p:cNvCxnSpPr>
          <p:nvPr/>
        </p:nvCxnSpPr>
        <p:spPr bwMode="auto">
          <a:xfrm>
            <a:off x="5251232" y="4371203"/>
            <a:ext cx="399272" cy="10384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4708C4C-9848-A744-A552-BFC889BF0C77}"/>
              </a:ext>
            </a:extLst>
          </p:cNvPr>
          <p:cNvCxnSpPr>
            <a:cxnSpLocks/>
            <a:stCxn id="18" idx="4"/>
            <a:endCxn id="38" idx="0"/>
          </p:cNvCxnSpPr>
          <p:nvPr/>
        </p:nvCxnSpPr>
        <p:spPr bwMode="auto">
          <a:xfrm flipH="1">
            <a:off x="6101734" y="4371203"/>
            <a:ext cx="26184" cy="10384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E9F06DF4-1493-1B40-B05B-35077F4BE15D}"/>
              </a:ext>
            </a:extLst>
          </p:cNvPr>
          <p:cNvSpPr/>
          <p:nvPr/>
        </p:nvSpPr>
        <p:spPr bwMode="auto">
          <a:xfrm>
            <a:off x="6024010" y="5409603"/>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39" name="Rectangle 38">
            <a:extLst>
              <a:ext uri="{FF2B5EF4-FFF2-40B4-BE49-F238E27FC236}">
                <a16:creationId xmlns:a16="http://schemas.microsoft.com/office/drawing/2014/main" id="{8B600EDD-F200-204D-A3B8-48A6160997F7}"/>
              </a:ext>
            </a:extLst>
          </p:cNvPr>
          <p:cNvSpPr/>
          <p:nvPr/>
        </p:nvSpPr>
        <p:spPr bwMode="auto">
          <a:xfrm>
            <a:off x="6203834" y="5409603"/>
            <a:ext cx="155448" cy="152400"/>
          </a:xfrm>
          <a:prstGeom prst="rect">
            <a:avLst/>
          </a:prstGeom>
          <a:solidFill>
            <a:schemeClr val="accent4">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40" name="Rectangle 39">
            <a:extLst>
              <a:ext uri="{FF2B5EF4-FFF2-40B4-BE49-F238E27FC236}">
                <a16:creationId xmlns:a16="http://schemas.microsoft.com/office/drawing/2014/main" id="{DB9C01D0-0B58-D947-A862-4696CACB362A}"/>
              </a:ext>
            </a:extLst>
          </p:cNvPr>
          <p:cNvSpPr/>
          <p:nvPr/>
        </p:nvSpPr>
        <p:spPr bwMode="auto">
          <a:xfrm>
            <a:off x="6382925" y="5409603"/>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41" name="Rectangle 40">
            <a:extLst>
              <a:ext uri="{FF2B5EF4-FFF2-40B4-BE49-F238E27FC236}">
                <a16:creationId xmlns:a16="http://schemas.microsoft.com/office/drawing/2014/main" id="{F0DD7901-1E0F-BB4E-9241-716C39F6BB02}"/>
              </a:ext>
            </a:extLst>
          </p:cNvPr>
          <p:cNvSpPr/>
          <p:nvPr/>
        </p:nvSpPr>
        <p:spPr bwMode="auto">
          <a:xfrm>
            <a:off x="6564002" y="5409603"/>
            <a:ext cx="155448" cy="152400"/>
          </a:xfrm>
          <a:prstGeom prst="rect">
            <a:avLst/>
          </a:prstGeom>
          <a:solidFill>
            <a:schemeClr val="accent5">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42" name="Rectangle 41">
            <a:extLst>
              <a:ext uri="{FF2B5EF4-FFF2-40B4-BE49-F238E27FC236}">
                <a16:creationId xmlns:a16="http://schemas.microsoft.com/office/drawing/2014/main" id="{D89835EE-CA1C-AF4F-BA9A-DB102C0B0B6B}"/>
              </a:ext>
            </a:extLst>
          </p:cNvPr>
          <p:cNvSpPr/>
          <p:nvPr/>
        </p:nvSpPr>
        <p:spPr bwMode="auto">
          <a:xfrm>
            <a:off x="6823178" y="5409603"/>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43" name="Rectangle 42">
            <a:extLst>
              <a:ext uri="{FF2B5EF4-FFF2-40B4-BE49-F238E27FC236}">
                <a16:creationId xmlns:a16="http://schemas.microsoft.com/office/drawing/2014/main" id="{0C717E1E-7489-774E-ADD9-CD4DCFB2FE7E}"/>
              </a:ext>
            </a:extLst>
          </p:cNvPr>
          <p:cNvSpPr/>
          <p:nvPr/>
        </p:nvSpPr>
        <p:spPr bwMode="auto">
          <a:xfrm>
            <a:off x="7003002" y="5409603"/>
            <a:ext cx="155448" cy="152400"/>
          </a:xfrm>
          <a:prstGeom prst="rect">
            <a:avLst/>
          </a:prstGeom>
          <a:solidFill>
            <a:schemeClr val="accent3">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44" name="Rectangle 43">
            <a:extLst>
              <a:ext uri="{FF2B5EF4-FFF2-40B4-BE49-F238E27FC236}">
                <a16:creationId xmlns:a16="http://schemas.microsoft.com/office/drawing/2014/main" id="{3444F27D-918F-1C4B-A6A8-694711E2F6D2}"/>
              </a:ext>
            </a:extLst>
          </p:cNvPr>
          <p:cNvSpPr/>
          <p:nvPr/>
        </p:nvSpPr>
        <p:spPr bwMode="auto">
          <a:xfrm>
            <a:off x="7182826" y="5409603"/>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45" name="Rectangle 44">
            <a:extLst>
              <a:ext uri="{FF2B5EF4-FFF2-40B4-BE49-F238E27FC236}">
                <a16:creationId xmlns:a16="http://schemas.microsoft.com/office/drawing/2014/main" id="{7F3B480C-5242-2846-8706-4C956E29CDD3}"/>
              </a:ext>
            </a:extLst>
          </p:cNvPr>
          <p:cNvSpPr/>
          <p:nvPr/>
        </p:nvSpPr>
        <p:spPr bwMode="auto">
          <a:xfrm>
            <a:off x="7363903" y="5409603"/>
            <a:ext cx="155448" cy="152400"/>
          </a:xfrm>
          <a:prstGeom prst="rect">
            <a:avLst/>
          </a:prstGeom>
          <a:solidFill>
            <a:schemeClr val="accent6">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cxnSp>
        <p:nvCxnSpPr>
          <p:cNvPr id="46" name="Straight Connector 45">
            <a:extLst>
              <a:ext uri="{FF2B5EF4-FFF2-40B4-BE49-F238E27FC236}">
                <a16:creationId xmlns:a16="http://schemas.microsoft.com/office/drawing/2014/main" id="{C853DBB0-2365-F042-B9F8-4BE0271DCCFB}"/>
              </a:ext>
            </a:extLst>
          </p:cNvPr>
          <p:cNvCxnSpPr>
            <a:cxnSpLocks/>
            <a:stCxn id="17" idx="4"/>
            <a:endCxn id="30" idx="0"/>
          </p:cNvCxnSpPr>
          <p:nvPr/>
        </p:nvCxnSpPr>
        <p:spPr bwMode="auto">
          <a:xfrm>
            <a:off x="5651475" y="4371272"/>
            <a:ext cx="180106" cy="103833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C9FD2EB-2033-5846-8A4A-7B41FBAA1A89}"/>
              </a:ext>
            </a:extLst>
          </p:cNvPr>
          <p:cNvCxnSpPr>
            <a:cxnSpLocks/>
            <a:stCxn id="19" idx="4"/>
            <a:endCxn id="39" idx="0"/>
          </p:cNvCxnSpPr>
          <p:nvPr/>
        </p:nvCxnSpPr>
        <p:spPr bwMode="auto">
          <a:xfrm flipH="1">
            <a:off x="6281558" y="4371203"/>
            <a:ext cx="236724" cy="10384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171264D5-BA5B-FD4F-80BF-3F4612EEFCC6}"/>
              </a:ext>
            </a:extLst>
          </p:cNvPr>
          <p:cNvCxnSpPr>
            <a:cxnSpLocks/>
            <a:stCxn id="20" idx="4"/>
            <a:endCxn id="40" idx="0"/>
          </p:cNvCxnSpPr>
          <p:nvPr/>
        </p:nvCxnSpPr>
        <p:spPr bwMode="auto">
          <a:xfrm flipH="1">
            <a:off x="6460649" y="4371203"/>
            <a:ext cx="528374" cy="10384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A695036-21F4-D945-927C-AD4345B54B21}"/>
              </a:ext>
            </a:extLst>
          </p:cNvPr>
          <p:cNvCxnSpPr>
            <a:cxnSpLocks/>
            <a:stCxn id="21" idx="4"/>
            <a:endCxn id="41" idx="0"/>
          </p:cNvCxnSpPr>
          <p:nvPr/>
        </p:nvCxnSpPr>
        <p:spPr bwMode="auto">
          <a:xfrm flipH="1">
            <a:off x="6641726" y="4371272"/>
            <a:ext cx="747540" cy="103833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2B245A05-2D6D-0C4B-A0A9-AB64D4E40A2F}"/>
              </a:ext>
            </a:extLst>
          </p:cNvPr>
          <p:cNvSpPr/>
          <p:nvPr/>
        </p:nvSpPr>
        <p:spPr bwMode="auto">
          <a:xfrm>
            <a:off x="5927663" y="3868983"/>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51" name="TextBox 50">
            <a:extLst>
              <a:ext uri="{FF2B5EF4-FFF2-40B4-BE49-F238E27FC236}">
                <a16:creationId xmlns:a16="http://schemas.microsoft.com/office/drawing/2014/main" id="{52735E13-1674-0F4F-AD9B-69258731A2D2}"/>
              </a:ext>
            </a:extLst>
          </p:cNvPr>
          <p:cNvSpPr txBox="1"/>
          <p:nvPr/>
        </p:nvSpPr>
        <p:spPr>
          <a:xfrm>
            <a:off x="5887049" y="3492064"/>
            <a:ext cx="928459" cy="369332"/>
          </a:xfrm>
          <a:prstGeom prst="rect">
            <a:avLst/>
          </a:prstGeom>
          <a:noFill/>
        </p:spPr>
        <p:txBody>
          <a:bodyPr wrap="none" rtlCol="0">
            <a:spAutoFit/>
          </a:bodyPr>
          <a:lstStyle/>
          <a:p>
            <a:r>
              <a:rPr lang="en-US" dirty="0">
                <a:solidFill>
                  <a:schemeClr val="tx1">
                    <a:lumMod val="85000"/>
                    <a:lumOff val="15000"/>
                  </a:schemeClr>
                </a:solidFill>
              </a:rPr>
              <a:t>Node 1</a:t>
            </a:r>
          </a:p>
        </p:txBody>
      </p:sp>
      <p:sp>
        <p:nvSpPr>
          <p:cNvPr id="52" name="Rectangle 51">
            <a:extLst>
              <a:ext uri="{FF2B5EF4-FFF2-40B4-BE49-F238E27FC236}">
                <a16:creationId xmlns:a16="http://schemas.microsoft.com/office/drawing/2014/main" id="{192F7FAE-07C4-3246-AA26-76A0FFE0609A}"/>
              </a:ext>
            </a:extLst>
          </p:cNvPr>
          <p:cNvSpPr/>
          <p:nvPr/>
        </p:nvSpPr>
        <p:spPr bwMode="auto">
          <a:xfrm>
            <a:off x="6794074" y="3868983"/>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53" name="Rectangle 52">
            <a:extLst>
              <a:ext uri="{FF2B5EF4-FFF2-40B4-BE49-F238E27FC236}">
                <a16:creationId xmlns:a16="http://schemas.microsoft.com/office/drawing/2014/main" id="{1618C209-4F4F-474D-A752-4A2995750849}"/>
              </a:ext>
            </a:extLst>
          </p:cNvPr>
          <p:cNvSpPr/>
          <p:nvPr/>
        </p:nvSpPr>
        <p:spPr bwMode="auto">
          <a:xfrm>
            <a:off x="7659702" y="3868983"/>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54" name="TextBox 53">
            <a:extLst>
              <a:ext uri="{FF2B5EF4-FFF2-40B4-BE49-F238E27FC236}">
                <a16:creationId xmlns:a16="http://schemas.microsoft.com/office/drawing/2014/main" id="{B9F57B58-1852-A04A-A3FE-5B26C2048F1B}"/>
              </a:ext>
            </a:extLst>
          </p:cNvPr>
          <p:cNvSpPr txBox="1"/>
          <p:nvPr/>
        </p:nvSpPr>
        <p:spPr>
          <a:xfrm>
            <a:off x="7615126" y="3500440"/>
            <a:ext cx="928459" cy="369332"/>
          </a:xfrm>
          <a:prstGeom prst="rect">
            <a:avLst/>
          </a:prstGeom>
          <a:noFill/>
        </p:spPr>
        <p:txBody>
          <a:bodyPr wrap="none" rtlCol="0">
            <a:spAutoFit/>
          </a:bodyPr>
          <a:lstStyle/>
          <a:p>
            <a:r>
              <a:rPr lang="en-US" dirty="0">
                <a:solidFill>
                  <a:schemeClr val="tx1">
                    <a:lumMod val="85000"/>
                    <a:lumOff val="15000"/>
                  </a:schemeClr>
                </a:solidFill>
              </a:rPr>
              <a:t>Node 3</a:t>
            </a:r>
          </a:p>
        </p:txBody>
      </p:sp>
      <p:sp>
        <p:nvSpPr>
          <p:cNvPr id="55" name="Rectangle 54">
            <a:extLst>
              <a:ext uri="{FF2B5EF4-FFF2-40B4-BE49-F238E27FC236}">
                <a16:creationId xmlns:a16="http://schemas.microsoft.com/office/drawing/2014/main" id="{59B04BDD-4209-254B-846C-8347B19430D3}"/>
              </a:ext>
            </a:extLst>
          </p:cNvPr>
          <p:cNvSpPr/>
          <p:nvPr/>
        </p:nvSpPr>
        <p:spPr bwMode="auto">
          <a:xfrm>
            <a:off x="7628648" y="5409603"/>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56" name="Rectangle 55">
            <a:extLst>
              <a:ext uri="{FF2B5EF4-FFF2-40B4-BE49-F238E27FC236}">
                <a16:creationId xmlns:a16="http://schemas.microsoft.com/office/drawing/2014/main" id="{06F07BDD-0C8E-C74D-9172-A1DC199174AC}"/>
              </a:ext>
            </a:extLst>
          </p:cNvPr>
          <p:cNvSpPr/>
          <p:nvPr/>
        </p:nvSpPr>
        <p:spPr bwMode="auto">
          <a:xfrm>
            <a:off x="7808472" y="5409603"/>
            <a:ext cx="155448" cy="152400"/>
          </a:xfrm>
          <a:prstGeom prst="rect">
            <a:avLst/>
          </a:prstGeom>
          <a:solidFill>
            <a:schemeClr val="accent4">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57" name="Rectangle 56">
            <a:extLst>
              <a:ext uri="{FF2B5EF4-FFF2-40B4-BE49-F238E27FC236}">
                <a16:creationId xmlns:a16="http://schemas.microsoft.com/office/drawing/2014/main" id="{CC710EDB-262E-D944-84A9-D8CB2CDF5F57}"/>
              </a:ext>
            </a:extLst>
          </p:cNvPr>
          <p:cNvSpPr/>
          <p:nvPr/>
        </p:nvSpPr>
        <p:spPr bwMode="auto">
          <a:xfrm>
            <a:off x="7987563" y="5409603"/>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58" name="Rectangle 57">
            <a:extLst>
              <a:ext uri="{FF2B5EF4-FFF2-40B4-BE49-F238E27FC236}">
                <a16:creationId xmlns:a16="http://schemas.microsoft.com/office/drawing/2014/main" id="{813E40E1-A8BC-3B47-AFAC-515BFA22A5CB}"/>
              </a:ext>
            </a:extLst>
          </p:cNvPr>
          <p:cNvSpPr/>
          <p:nvPr/>
        </p:nvSpPr>
        <p:spPr bwMode="auto">
          <a:xfrm>
            <a:off x="8168640" y="5409603"/>
            <a:ext cx="155448" cy="152400"/>
          </a:xfrm>
          <a:prstGeom prst="rect">
            <a:avLst/>
          </a:prstGeom>
          <a:solidFill>
            <a:schemeClr val="accent5">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cxnSp>
        <p:nvCxnSpPr>
          <p:cNvPr id="59" name="Straight Connector 58">
            <a:extLst>
              <a:ext uri="{FF2B5EF4-FFF2-40B4-BE49-F238E27FC236}">
                <a16:creationId xmlns:a16="http://schemas.microsoft.com/office/drawing/2014/main" id="{A6065773-4576-FE46-910C-1E5D9421AF02}"/>
              </a:ext>
            </a:extLst>
          </p:cNvPr>
          <p:cNvCxnSpPr>
            <a:cxnSpLocks/>
            <a:stCxn id="22" idx="4"/>
            <a:endCxn id="42" idx="0"/>
          </p:cNvCxnSpPr>
          <p:nvPr/>
        </p:nvCxnSpPr>
        <p:spPr bwMode="auto">
          <a:xfrm flipH="1">
            <a:off x="6900902" y="4371203"/>
            <a:ext cx="955093" cy="1038400"/>
          </a:xfrm>
          <a:prstGeom prst="line">
            <a:avLst/>
          </a:prstGeom>
          <a:ln>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33DFEE8-7353-C14A-8CA0-E31D8A3B8AFA}"/>
              </a:ext>
            </a:extLst>
          </p:cNvPr>
          <p:cNvCxnSpPr>
            <a:cxnSpLocks/>
            <a:stCxn id="23" idx="4"/>
            <a:endCxn id="43" idx="0"/>
          </p:cNvCxnSpPr>
          <p:nvPr/>
        </p:nvCxnSpPr>
        <p:spPr bwMode="auto">
          <a:xfrm flipH="1">
            <a:off x="7080726" y="4371203"/>
            <a:ext cx="1165633" cy="1038400"/>
          </a:xfrm>
          <a:prstGeom prst="line">
            <a:avLst/>
          </a:prstGeom>
          <a:ln>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F574581-A59F-A540-AFE6-8B03E285BEC4}"/>
              </a:ext>
            </a:extLst>
          </p:cNvPr>
          <p:cNvCxnSpPr>
            <a:cxnSpLocks/>
            <a:stCxn id="16" idx="4"/>
            <a:endCxn id="44" idx="0"/>
          </p:cNvCxnSpPr>
          <p:nvPr/>
        </p:nvCxnSpPr>
        <p:spPr bwMode="auto">
          <a:xfrm>
            <a:off x="5251232" y="4371203"/>
            <a:ext cx="2009318" cy="103840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FFE9219-2506-4E4D-9697-34E098504832}"/>
              </a:ext>
            </a:extLst>
          </p:cNvPr>
          <p:cNvCxnSpPr>
            <a:cxnSpLocks/>
            <a:stCxn id="17" idx="4"/>
            <a:endCxn id="45" idx="0"/>
          </p:cNvCxnSpPr>
          <p:nvPr/>
        </p:nvCxnSpPr>
        <p:spPr bwMode="auto">
          <a:xfrm>
            <a:off x="5651475" y="4371272"/>
            <a:ext cx="1790152" cy="1038331"/>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B5B4F094-B693-8E43-8751-065E737CCE09}"/>
              </a:ext>
            </a:extLst>
          </p:cNvPr>
          <p:cNvCxnSpPr>
            <a:cxnSpLocks/>
            <a:stCxn id="18" idx="4"/>
            <a:endCxn id="55" idx="0"/>
          </p:cNvCxnSpPr>
          <p:nvPr/>
        </p:nvCxnSpPr>
        <p:spPr bwMode="auto">
          <a:xfrm>
            <a:off x="6127918" y="4371203"/>
            <a:ext cx="1578454" cy="103840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EC5E51C-7D3F-4E43-ADE0-07F479021E73}"/>
              </a:ext>
            </a:extLst>
          </p:cNvPr>
          <p:cNvCxnSpPr>
            <a:cxnSpLocks/>
            <a:stCxn id="19" idx="4"/>
            <a:endCxn id="56" idx="0"/>
          </p:cNvCxnSpPr>
          <p:nvPr/>
        </p:nvCxnSpPr>
        <p:spPr bwMode="auto">
          <a:xfrm>
            <a:off x="6518282" y="4371203"/>
            <a:ext cx="1367914" cy="103840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3CD163D-2AD5-6848-A1C7-C5DB7F3490DF}"/>
              </a:ext>
            </a:extLst>
          </p:cNvPr>
          <p:cNvCxnSpPr>
            <a:cxnSpLocks/>
            <a:stCxn id="20" idx="4"/>
            <a:endCxn id="57" idx="0"/>
          </p:cNvCxnSpPr>
          <p:nvPr/>
        </p:nvCxnSpPr>
        <p:spPr bwMode="auto">
          <a:xfrm>
            <a:off x="6989023" y="4371203"/>
            <a:ext cx="1076264" cy="103840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086B2DD-1BE9-E447-8B9E-2A4CC408A04A}"/>
              </a:ext>
            </a:extLst>
          </p:cNvPr>
          <p:cNvCxnSpPr>
            <a:cxnSpLocks/>
            <a:stCxn id="21" idx="4"/>
            <a:endCxn id="58" idx="0"/>
          </p:cNvCxnSpPr>
          <p:nvPr/>
        </p:nvCxnSpPr>
        <p:spPr bwMode="auto">
          <a:xfrm>
            <a:off x="7389266" y="4371272"/>
            <a:ext cx="857098" cy="1038331"/>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10294CDB-6A8C-0448-B7A4-6171D566FB05}"/>
              </a:ext>
            </a:extLst>
          </p:cNvPr>
          <p:cNvSpPr txBox="1"/>
          <p:nvPr/>
        </p:nvSpPr>
        <p:spPr>
          <a:xfrm>
            <a:off x="8618110" y="5314699"/>
            <a:ext cx="513282" cy="338554"/>
          </a:xfrm>
          <a:prstGeom prst="rect">
            <a:avLst/>
          </a:prstGeom>
          <a:noFill/>
        </p:spPr>
        <p:txBody>
          <a:bodyPr wrap="none" rtlCol="0">
            <a:spAutoFit/>
          </a:bodyPr>
          <a:lstStyle/>
          <a:p>
            <a:r>
              <a:rPr lang="en-US" sz="1600" dirty="0">
                <a:solidFill>
                  <a:schemeClr val="tx1">
                    <a:lumMod val="85000"/>
                    <a:lumOff val="15000"/>
                  </a:schemeClr>
                </a:solidFill>
              </a:rPr>
              <a:t>File</a:t>
            </a:r>
          </a:p>
        </p:txBody>
      </p:sp>
      <p:cxnSp>
        <p:nvCxnSpPr>
          <p:cNvPr id="68" name="Straight Arrow Connector 67">
            <a:extLst>
              <a:ext uri="{FF2B5EF4-FFF2-40B4-BE49-F238E27FC236}">
                <a16:creationId xmlns:a16="http://schemas.microsoft.com/office/drawing/2014/main" id="{727E1954-2C32-9542-9DB1-F14330DC546D}"/>
              </a:ext>
            </a:extLst>
          </p:cNvPr>
          <p:cNvCxnSpPr>
            <a:cxnSpLocks/>
            <a:stCxn id="67" idx="1"/>
            <a:endCxn id="124" idx="3"/>
          </p:cNvCxnSpPr>
          <p:nvPr/>
        </p:nvCxnSpPr>
        <p:spPr bwMode="auto">
          <a:xfrm flipH="1">
            <a:off x="8337332" y="5483976"/>
            <a:ext cx="280778" cy="182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69" name="Oval 68">
            <a:extLst>
              <a:ext uri="{FF2B5EF4-FFF2-40B4-BE49-F238E27FC236}">
                <a16:creationId xmlns:a16="http://schemas.microsoft.com/office/drawing/2014/main" id="{F0764147-C48C-4745-ABD6-DBB15F019D74}"/>
              </a:ext>
            </a:extLst>
          </p:cNvPr>
          <p:cNvSpPr/>
          <p:nvPr/>
        </p:nvSpPr>
        <p:spPr bwMode="auto">
          <a:xfrm>
            <a:off x="1262601" y="3990203"/>
            <a:ext cx="381000" cy="381000"/>
          </a:xfrm>
          <a:prstGeom prst="ellipse">
            <a:avLst/>
          </a:prstGeom>
          <a:solidFill>
            <a:schemeClr val="accent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70" name="Oval 69">
            <a:extLst>
              <a:ext uri="{FF2B5EF4-FFF2-40B4-BE49-F238E27FC236}">
                <a16:creationId xmlns:a16="http://schemas.microsoft.com/office/drawing/2014/main" id="{C45D247F-3714-804C-B255-63264B02119A}"/>
              </a:ext>
            </a:extLst>
          </p:cNvPr>
          <p:cNvSpPr/>
          <p:nvPr/>
        </p:nvSpPr>
        <p:spPr bwMode="auto">
          <a:xfrm>
            <a:off x="1662844" y="3990272"/>
            <a:ext cx="381000" cy="381000"/>
          </a:xfrm>
          <a:prstGeom prst="ellipse">
            <a:avLst/>
          </a:prstGeom>
          <a:solidFill>
            <a:schemeClr val="accent6">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71" name="Oval 70">
            <a:extLst>
              <a:ext uri="{FF2B5EF4-FFF2-40B4-BE49-F238E27FC236}">
                <a16:creationId xmlns:a16="http://schemas.microsoft.com/office/drawing/2014/main" id="{4D9620D1-1B75-B947-8E9A-978B5AA445EC}"/>
              </a:ext>
            </a:extLst>
          </p:cNvPr>
          <p:cNvSpPr/>
          <p:nvPr/>
        </p:nvSpPr>
        <p:spPr bwMode="auto">
          <a:xfrm>
            <a:off x="2139287" y="3990203"/>
            <a:ext cx="381000" cy="381000"/>
          </a:xfrm>
          <a:prstGeom prst="ellipse">
            <a:avLst/>
          </a:prstGeom>
          <a:solidFill>
            <a:schemeClr val="accent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72" name="Oval 71">
            <a:extLst>
              <a:ext uri="{FF2B5EF4-FFF2-40B4-BE49-F238E27FC236}">
                <a16:creationId xmlns:a16="http://schemas.microsoft.com/office/drawing/2014/main" id="{AEE5FB9F-56B8-A84E-A586-0691184EF969}"/>
              </a:ext>
            </a:extLst>
          </p:cNvPr>
          <p:cNvSpPr/>
          <p:nvPr/>
        </p:nvSpPr>
        <p:spPr bwMode="auto">
          <a:xfrm>
            <a:off x="2529651" y="3990203"/>
            <a:ext cx="381000" cy="381000"/>
          </a:xfrm>
          <a:prstGeom prst="ellipse">
            <a:avLst/>
          </a:prstGeom>
          <a:solidFill>
            <a:schemeClr val="accent4">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73" name="Oval 72">
            <a:extLst>
              <a:ext uri="{FF2B5EF4-FFF2-40B4-BE49-F238E27FC236}">
                <a16:creationId xmlns:a16="http://schemas.microsoft.com/office/drawing/2014/main" id="{A2B3E73F-B5D8-C64B-AB52-DDF018F6ECCA}"/>
              </a:ext>
            </a:extLst>
          </p:cNvPr>
          <p:cNvSpPr/>
          <p:nvPr/>
        </p:nvSpPr>
        <p:spPr bwMode="auto">
          <a:xfrm>
            <a:off x="3000392" y="3990203"/>
            <a:ext cx="381000" cy="381000"/>
          </a:xfrm>
          <a:prstGeom prst="ellipse">
            <a:avLst/>
          </a:prstGeom>
          <a:solidFill>
            <a:schemeClr val="tx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74" name="Oval 73">
            <a:extLst>
              <a:ext uri="{FF2B5EF4-FFF2-40B4-BE49-F238E27FC236}">
                <a16:creationId xmlns:a16="http://schemas.microsoft.com/office/drawing/2014/main" id="{622949DC-0BEC-5A46-9364-7C3D755115F3}"/>
              </a:ext>
            </a:extLst>
          </p:cNvPr>
          <p:cNvSpPr/>
          <p:nvPr/>
        </p:nvSpPr>
        <p:spPr bwMode="auto">
          <a:xfrm>
            <a:off x="3400635" y="3990272"/>
            <a:ext cx="381000" cy="381000"/>
          </a:xfrm>
          <a:prstGeom prst="ellipse">
            <a:avLst/>
          </a:prstGeom>
          <a:solidFill>
            <a:schemeClr val="accent5">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75" name="Oval 74">
            <a:extLst>
              <a:ext uri="{FF2B5EF4-FFF2-40B4-BE49-F238E27FC236}">
                <a16:creationId xmlns:a16="http://schemas.microsoft.com/office/drawing/2014/main" id="{69F554BF-C1B0-F04F-8172-8D903BB8A166}"/>
              </a:ext>
            </a:extLst>
          </p:cNvPr>
          <p:cNvSpPr/>
          <p:nvPr/>
        </p:nvSpPr>
        <p:spPr bwMode="auto">
          <a:xfrm>
            <a:off x="3867364" y="3990203"/>
            <a:ext cx="381000" cy="381000"/>
          </a:xfrm>
          <a:prstGeom prst="ellipse">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76" name="Oval 75">
            <a:extLst>
              <a:ext uri="{FF2B5EF4-FFF2-40B4-BE49-F238E27FC236}">
                <a16:creationId xmlns:a16="http://schemas.microsoft.com/office/drawing/2014/main" id="{155112E3-D221-FF43-89E2-095C1A24134B}"/>
              </a:ext>
            </a:extLst>
          </p:cNvPr>
          <p:cNvSpPr/>
          <p:nvPr/>
        </p:nvSpPr>
        <p:spPr bwMode="auto">
          <a:xfrm>
            <a:off x="4257728" y="3990203"/>
            <a:ext cx="381000" cy="381000"/>
          </a:xfrm>
          <a:prstGeom prst="ellipse">
            <a:avLst/>
          </a:prstGeom>
          <a:solidFill>
            <a:schemeClr val="accent3">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77" name="Rectangle 76">
            <a:extLst>
              <a:ext uri="{FF2B5EF4-FFF2-40B4-BE49-F238E27FC236}">
                <a16:creationId xmlns:a16="http://schemas.microsoft.com/office/drawing/2014/main" id="{7B60DD22-23FC-0743-8165-CDFA76DE80F4}"/>
              </a:ext>
            </a:extLst>
          </p:cNvPr>
          <p:cNvSpPr/>
          <p:nvPr/>
        </p:nvSpPr>
        <p:spPr bwMode="auto">
          <a:xfrm>
            <a:off x="1260786" y="3861396"/>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78" name="TextBox 77">
            <a:extLst>
              <a:ext uri="{FF2B5EF4-FFF2-40B4-BE49-F238E27FC236}">
                <a16:creationId xmlns:a16="http://schemas.microsoft.com/office/drawing/2014/main" id="{58667266-47B2-264F-BE9E-136DB7183B12}"/>
              </a:ext>
            </a:extLst>
          </p:cNvPr>
          <p:cNvSpPr txBox="1"/>
          <p:nvPr/>
        </p:nvSpPr>
        <p:spPr>
          <a:xfrm>
            <a:off x="1238064" y="3492064"/>
            <a:ext cx="928459" cy="369332"/>
          </a:xfrm>
          <a:prstGeom prst="rect">
            <a:avLst/>
          </a:prstGeom>
          <a:noFill/>
        </p:spPr>
        <p:txBody>
          <a:bodyPr wrap="none" rtlCol="0">
            <a:spAutoFit/>
          </a:bodyPr>
          <a:lstStyle/>
          <a:p>
            <a:r>
              <a:rPr lang="en-US" dirty="0">
                <a:solidFill>
                  <a:schemeClr val="tx1">
                    <a:lumMod val="85000"/>
                    <a:lumOff val="15000"/>
                  </a:schemeClr>
                </a:solidFill>
              </a:rPr>
              <a:t>Node 0</a:t>
            </a:r>
          </a:p>
        </p:txBody>
      </p:sp>
      <p:sp>
        <p:nvSpPr>
          <p:cNvPr id="79" name="TextBox 78">
            <a:extLst>
              <a:ext uri="{FF2B5EF4-FFF2-40B4-BE49-F238E27FC236}">
                <a16:creationId xmlns:a16="http://schemas.microsoft.com/office/drawing/2014/main" id="{48F285B1-A38F-7D40-85F4-9192884A6765}"/>
              </a:ext>
            </a:extLst>
          </p:cNvPr>
          <p:cNvSpPr txBox="1"/>
          <p:nvPr/>
        </p:nvSpPr>
        <p:spPr>
          <a:xfrm>
            <a:off x="2957022" y="3498804"/>
            <a:ext cx="928459" cy="369332"/>
          </a:xfrm>
          <a:prstGeom prst="rect">
            <a:avLst/>
          </a:prstGeom>
          <a:noFill/>
        </p:spPr>
        <p:txBody>
          <a:bodyPr wrap="none" rtlCol="0">
            <a:spAutoFit/>
          </a:bodyPr>
          <a:lstStyle/>
          <a:p>
            <a:r>
              <a:rPr lang="en-US" dirty="0">
                <a:solidFill>
                  <a:schemeClr val="tx1">
                    <a:lumMod val="85000"/>
                    <a:lumOff val="15000"/>
                  </a:schemeClr>
                </a:solidFill>
              </a:rPr>
              <a:t>Node 2</a:t>
            </a:r>
          </a:p>
        </p:txBody>
      </p:sp>
      <p:sp>
        <p:nvSpPr>
          <p:cNvPr id="80" name="Rectangle 79">
            <a:extLst>
              <a:ext uri="{FF2B5EF4-FFF2-40B4-BE49-F238E27FC236}">
                <a16:creationId xmlns:a16="http://schemas.microsoft.com/office/drawing/2014/main" id="{23AC6E93-AE38-9946-A240-C07426C76030}"/>
              </a:ext>
            </a:extLst>
          </p:cNvPr>
          <p:cNvSpPr/>
          <p:nvPr/>
        </p:nvSpPr>
        <p:spPr bwMode="auto">
          <a:xfrm>
            <a:off x="1386053" y="5404971"/>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81" name="Rectangle 80">
            <a:extLst>
              <a:ext uri="{FF2B5EF4-FFF2-40B4-BE49-F238E27FC236}">
                <a16:creationId xmlns:a16="http://schemas.microsoft.com/office/drawing/2014/main" id="{14CA01ED-BA65-4B46-83AB-7C17C30CC0B8}"/>
              </a:ext>
            </a:extLst>
          </p:cNvPr>
          <p:cNvSpPr/>
          <p:nvPr/>
        </p:nvSpPr>
        <p:spPr bwMode="auto">
          <a:xfrm>
            <a:off x="1565877" y="5404971"/>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82" name="Rectangle 81">
            <a:extLst>
              <a:ext uri="{FF2B5EF4-FFF2-40B4-BE49-F238E27FC236}">
                <a16:creationId xmlns:a16="http://schemas.microsoft.com/office/drawing/2014/main" id="{C079CA7E-DA2D-C14A-A8ED-5B0302FC543C}"/>
              </a:ext>
            </a:extLst>
          </p:cNvPr>
          <p:cNvSpPr/>
          <p:nvPr/>
        </p:nvSpPr>
        <p:spPr bwMode="auto">
          <a:xfrm>
            <a:off x="1774649" y="5404971"/>
            <a:ext cx="155448" cy="152400"/>
          </a:xfrm>
          <a:prstGeom prst="rect">
            <a:avLst/>
          </a:prstGeom>
          <a:solidFill>
            <a:schemeClr val="accent6">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83" name="Rectangle 82">
            <a:extLst>
              <a:ext uri="{FF2B5EF4-FFF2-40B4-BE49-F238E27FC236}">
                <a16:creationId xmlns:a16="http://schemas.microsoft.com/office/drawing/2014/main" id="{CC1C7FA3-468E-2D47-9DAA-383E8034DAC2}"/>
              </a:ext>
            </a:extLst>
          </p:cNvPr>
          <p:cNvSpPr/>
          <p:nvPr/>
        </p:nvSpPr>
        <p:spPr bwMode="auto">
          <a:xfrm>
            <a:off x="1955726" y="5404971"/>
            <a:ext cx="155448" cy="152400"/>
          </a:xfrm>
          <a:prstGeom prst="rect">
            <a:avLst/>
          </a:prstGeom>
          <a:solidFill>
            <a:schemeClr val="accent6">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84" name="Rectangle 83">
            <a:extLst>
              <a:ext uri="{FF2B5EF4-FFF2-40B4-BE49-F238E27FC236}">
                <a16:creationId xmlns:a16="http://schemas.microsoft.com/office/drawing/2014/main" id="{CEE6E6F8-40DD-1443-84EE-5E1ADDB0D5C5}"/>
              </a:ext>
            </a:extLst>
          </p:cNvPr>
          <p:cNvSpPr/>
          <p:nvPr/>
        </p:nvSpPr>
        <p:spPr bwMode="auto">
          <a:xfrm>
            <a:off x="1260786" y="5260759"/>
            <a:ext cx="3385022" cy="841395"/>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85" name="Can 84">
            <a:extLst>
              <a:ext uri="{FF2B5EF4-FFF2-40B4-BE49-F238E27FC236}">
                <a16:creationId xmlns:a16="http://schemas.microsoft.com/office/drawing/2014/main" id="{71D2AF46-D9C3-C347-B630-C6FD538F45C7}"/>
              </a:ext>
            </a:extLst>
          </p:cNvPr>
          <p:cNvSpPr/>
          <p:nvPr/>
        </p:nvSpPr>
        <p:spPr bwMode="auto">
          <a:xfrm>
            <a:off x="1577247" y="5628648"/>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86" name="Can 85">
            <a:extLst>
              <a:ext uri="{FF2B5EF4-FFF2-40B4-BE49-F238E27FC236}">
                <a16:creationId xmlns:a16="http://schemas.microsoft.com/office/drawing/2014/main" id="{91A46B2F-71C9-204D-91E8-ED6C899D0691}"/>
              </a:ext>
            </a:extLst>
          </p:cNvPr>
          <p:cNvSpPr/>
          <p:nvPr/>
        </p:nvSpPr>
        <p:spPr bwMode="auto">
          <a:xfrm>
            <a:off x="2390452" y="5628648"/>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87" name="Can 86">
            <a:extLst>
              <a:ext uri="{FF2B5EF4-FFF2-40B4-BE49-F238E27FC236}">
                <a16:creationId xmlns:a16="http://schemas.microsoft.com/office/drawing/2014/main" id="{2BD07A02-B423-1148-9C9A-3D6B2768B7F7}"/>
              </a:ext>
            </a:extLst>
          </p:cNvPr>
          <p:cNvSpPr/>
          <p:nvPr/>
        </p:nvSpPr>
        <p:spPr bwMode="auto">
          <a:xfrm>
            <a:off x="3199097" y="5628836"/>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88" name="Can 87">
            <a:extLst>
              <a:ext uri="{FF2B5EF4-FFF2-40B4-BE49-F238E27FC236}">
                <a16:creationId xmlns:a16="http://schemas.microsoft.com/office/drawing/2014/main" id="{9CAB2982-9982-DB42-9FD9-833D5F57F3FC}"/>
              </a:ext>
            </a:extLst>
          </p:cNvPr>
          <p:cNvSpPr/>
          <p:nvPr/>
        </p:nvSpPr>
        <p:spPr bwMode="auto">
          <a:xfrm>
            <a:off x="3997194" y="5628649"/>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89" name="Rectangle 88">
            <a:extLst>
              <a:ext uri="{FF2B5EF4-FFF2-40B4-BE49-F238E27FC236}">
                <a16:creationId xmlns:a16="http://schemas.microsoft.com/office/drawing/2014/main" id="{DA98C1FA-42C5-0B41-99B5-4D5521056219}"/>
              </a:ext>
            </a:extLst>
          </p:cNvPr>
          <p:cNvSpPr/>
          <p:nvPr/>
        </p:nvSpPr>
        <p:spPr bwMode="auto">
          <a:xfrm>
            <a:off x="2210763" y="5404971"/>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90" name="Rectangle 89">
            <a:extLst>
              <a:ext uri="{FF2B5EF4-FFF2-40B4-BE49-F238E27FC236}">
                <a16:creationId xmlns:a16="http://schemas.microsoft.com/office/drawing/2014/main" id="{54D2FD49-BDF6-2343-B9A3-E08813C9D42F}"/>
              </a:ext>
            </a:extLst>
          </p:cNvPr>
          <p:cNvSpPr/>
          <p:nvPr/>
        </p:nvSpPr>
        <p:spPr bwMode="auto">
          <a:xfrm>
            <a:off x="2390587" y="5404971"/>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91" name="Rectangle 90">
            <a:extLst>
              <a:ext uri="{FF2B5EF4-FFF2-40B4-BE49-F238E27FC236}">
                <a16:creationId xmlns:a16="http://schemas.microsoft.com/office/drawing/2014/main" id="{BC4EBE5F-E398-EC4A-896F-350BED4B5436}"/>
              </a:ext>
            </a:extLst>
          </p:cNvPr>
          <p:cNvSpPr/>
          <p:nvPr/>
        </p:nvSpPr>
        <p:spPr bwMode="auto">
          <a:xfrm>
            <a:off x="2584794" y="5404971"/>
            <a:ext cx="155448" cy="152400"/>
          </a:xfrm>
          <a:prstGeom prst="rect">
            <a:avLst/>
          </a:prstGeom>
          <a:solidFill>
            <a:schemeClr val="accent4">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92" name="Rectangle 91">
            <a:extLst>
              <a:ext uri="{FF2B5EF4-FFF2-40B4-BE49-F238E27FC236}">
                <a16:creationId xmlns:a16="http://schemas.microsoft.com/office/drawing/2014/main" id="{56F4F0EF-C57C-514A-873F-E723E50AD5D1}"/>
              </a:ext>
            </a:extLst>
          </p:cNvPr>
          <p:cNvSpPr/>
          <p:nvPr/>
        </p:nvSpPr>
        <p:spPr bwMode="auto">
          <a:xfrm>
            <a:off x="2765871" y="5404971"/>
            <a:ext cx="155448" cy="152400"/>
          </a:xfrm>
          <a:prstGeom prst="rect">
            <a:avLst/>
          </a:prstGeom>
          <a:solidFill>
            <a:schemeClr val="accent4">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93" name="Rectangle 92">
            <a:extLst>
              <a:ext uri="{FF2B5EF4-FFF2-40B4-BE49-F238E27FC236}">
                <a16:creationId xmlns:a16="http://schemas.microsoft.com/office/drawing/2014/main" id="{CF321667-FDDF-8348-96AC-F07CAC6D731A}"/>
              </a:ext>
            </a:extLst>
          </p:cNvPr>
          <p:cNvSpPr/>
          <p:nvPr/>
        </p:nvSpPr>
        <p:spPr bwMode="auto">
          <a:xfrm>
            <a:off x="3009854" y="5404971"/>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94" name="Rectangle 93">
            <a:extLst>
              <a:ext uri="{FF2B5EF4-FFF2-40B4-BE49-F238E27FC236}">
                <a16:creationId xmlns:a16="http://schemas.microsoft.com/office/drawing/2014/main" id="{BCFA7D56-1F64-CC4A-B692-D3F5B88DFD26}"/>
              </a:ext>
            </a:extLst>
          </p:cNvPr>
          <p:cNvSpPr/>
          <p:nvPr/>
        </p:nvSpPr>
        <p:spPr bwMode="auto">
          <a:xfrm>
            <a:off x="3189678" y="5404971"/>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95" name="Rectangle 94">
            <a:extLst>
              <a:ext uri="{FF2B5EF4-FFF2-40B4-BE49-F238E27FC236}">
                <a16:creationId xmlns:a16="http://schemas.microsoft.com/office/drawing/2014/main" id="{7394F812-2D17-A940-9025-42C9E5A54AED}"/>
              </a:ext>
            </a:extLst>
          </p:cNvPr>
          <p:cNvSpPr/>
          <p:nvPr/>
        </p:nvSpPr>
        <p:spPr bwMode="auto">
          <a:xfrm>
            <a:off x="3384620" y="5404971"/>
            <a:ext cx="155448" cy="152400"/>
          </a:xfrm>
          <a:prstGeom prst="rect">
            <a:avLst/>
          </a:prstGeom>
          <a:solidFill>
            <a:schemeClr val="accent5">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96" name="Rectangle 95">
            <a:extLst>
              <a:ext uri="{FF2B5EF4-FFF2-40B4-BE49-F238E27FC236}">
                <a16:creationId xmlns:a16="http://schemas.microsoft.com/office/drawing/2014/main" id="{95C454E4-3979-804C-97A1-34C3F88E58E4}"/>
              </a:ext>
            </a:extLst>
          </p:cNvPr>
          <p:cNvSpPr/>
          <p:nvPr/>
        </p:nvSpPr>
        <p:spPr bwMode="auto">
          <a:xfrm>
            <a:off x="3565697" y="5404971"/>
            <a:ext cx="155448" cy="152400"/>
          </a:xfrm>
          <a:prstGeom prst="rect">
            <a:avLst/>
          </a:prstGeom>
          <a:solidFill>
            <a:schemeClr val="accent5">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97" name="Rectangle 96">
            <a:extLst>
              <a:ext uri="{FF2B5EF4-FFF2-40B4-BE49-F238E27FC236}">
                <a16:creationId xmlns:a16="http://schemas.microsoft.com/office/drawing/2014/main" id="{F935F950-3059-EA4C-A83E-2770B4FB3F5B}"/>
              </a:ext>
            </a:extLst>
          </p:cNvPr>
          <p:cNvSpPr/>
          <p:nvPr/>
        </p:nvSpPr>
        <p:spPr bwMode="auto">
          <a:xfrm>
            <a:off x="2129532" y="3868983"/>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98" name="TextBox 97">
            <a:extLst>
              <a:ext uri="{FF2B5EF4-FFF2-40B4-BE49-F238E27FC236}">
                <a16:creationId xmlns:a16="http://schemas.microsoft.com/office/drawing/2014/main" id="{9B010CA5-9051-F442-952F-7BCA3FD5D9FD}"/>
              </a:ext>
            </a:extLst>
          </p:cNvPr>
          <p:cNvSpPr txBox="1"/>
          <p:nvPr/>
        </p:nvSpPr>
        <p:spPr>
          <a:xfrm>
            <a:off x="2088918" y="3492064"/>
            <a:ext cx="928459" cy="369332"/>
          </a:xfrm>
          <a:prstGeom prst="rect">
            <a:avLst/>
          </a:prstGeom>
          <a:noFill/>
        </p:spPr>
        <p:txBody>
          <a:bodyPr wrap="none" rtlCol="0">
            <a:spAutoFit/>
          </a:bodyPr>
          <a:lstStyle/>
          <a:p>
            <a:r>
              <a:rPr lang="en-US" dirty="0">
                <a:solidFill>
                  <a:schemeClr val="tx1">
                    <a:lumMod val="85000"/>
                    <a:lumOff val="15000"/>
                  </a:schemeClr>
                </a:solidFill>
              </a:rPr>
              <a:t>Node 1</a:t>
            </a:r>
          </a:p>
        </p:txBody>
      </p:sp>
      <p:sp>
        <p:nvSpPr>
          <p:cNvPr id="99" name="Rectangle 98">
            <a:extLst>
              <a:ext uri="{FF2B5EF4-FFF2-40B4-BE49-F238E27FC236}">
                <a16:creationId xmlns:a16="http://schemas.microsoft.com/office/drawing/2014/main" id="{883F81CF-2692-3D4E-8C56-32E3ECC221CE}"/>
              </a:ext>
            </a:extLst>
          </p:cNvPr>
          <p:cNvSpPr/>
          <p:nvPr/>
        </p:nvSpPr>
        <p:spPr bwMode="auto">
          <a:xfrm>
            <a:off x="2995943" y="3868983"/>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0" name="Rectangle 99">
            <a:extLst>
              <a:ext uri="{FF2B5EF4-FFF2-40B4-BE49-F238E27FC236}">
                <a16:creationId xmlns:a16="http://schemas.microsoft.com/office/drawing/2014/main" id="{3A5A7EA3-EEE2-3B45-820D-F160CD909DC1}"/>
              </a:ext>
            </a:extLst>
          </p:cNvPr>
          <p:cNvSpPr/>
          <p:nvPr/>
        </p:nvSpPr>
        <p:spPr bwMode="auto">
          <a:xfrm>
            <a:off x="3861571" y="3868983"/>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1" name="TextBox 100">
            <a:extLst>
              <a:ext uri="{FF2B5EF4-FFF2-40B4-BE49-F238E27FC236}">
                <a16:creationId xmlns:a16="http://schemas.microsoft.com/office/drawing/2014/main" id="{2A7AB971-B31B-E74F-9B1B-97D91FD80213}"/>
              </a:ext>
            </a:extLst>
          </p:cNvPr>
          <p:cNvSpPr txBox="1"/>
          <p:nvPr/>
        </p:nvSpPr>
        <p:spPr>
          <a:xfrm>
            <a:off x="3816995" y="3500440"/>
            <a:ext cx="928459" cy="369332"/>
          </a:xfrm>
          <a:prstGeom prst="rect">
            <a:avLst/>
          </a:prstGeom>
          <a:noFill/>
        </p:spPr>
        <p:txBody>
          <a:bodyPr wrap="none" rtlCol="0">
            <a:spAutoFit/>
          </a:bodyPr>
          <a:lstStyle/>
          <a:p>
            <a:r>
              <a:rPr lang="en-US" dirty="0">
                <a:solidFill>
                  <a:schemeClr val="tx1">
                    <a:lumMod val="85000"/>
                    <a:lumOff val="15000"/>
                  </a:schemeClr>
                </a:solidFill>
              </a:rPr>
              <a:t>Node 3</a:t>
            </a:r>
          </a:p>
        </p:txBody>
      </p:sp>
      <p:sp>
        <p:nvSpPr>
          <p:cNvPr id="102" name="Rectangle 101">
            <a:extLst>
              <a:ext uri="{FF2B5EF4-FFF2-40B4-BE49-F238E27FC236}">
                <a16:creationId xmlns:a16="http://schemas.microsoft.com/office/drawing/2014/main" id="{53361976-1ED6-F44C-94FC-0621E1D4F7B8}"/>
              </a:ext>
            </a:extLst>
          </p:cNvPr>
          <p:cNvSpPr/>
          <p:nvPr/>
        </p:nvSpPr>
        <p:spPr bwMode="auto">
          <a:xfrm>
            <a:off x="3830517" y="5404971"/>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3" name="Rectangle 102">
            <a:extLst>
              <a:ext uri="{FF2B5EF4-FFF2-40B4-BE49-F238E27FC236}">
                <a16:creationId xmlns:a16="http://schemas.microsoft.com/office/drawing/2014/main" id="{A929225B-7BDC-3E4B-A1C1-3B4821BE68A9}"/>
              </a:ext>
            </a:extLst>
          </p:cNvPr>
          <p:cNvSpPr/>
          <p:nvPr/>
        </p:nvSpPr>
        <p:spPr bwMode="auto">
          <a:xfrm>
            <a:off x="4010341" y="5404971"/>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4" name="Rectangle 103">
            <a:extLst>
              <a:ext uri="{FF2B5EF4-FFF2-40B4-BE49-F238E27FC236}">
                <a16:creationId xmlns:a16="http://schemas.microsoft.com/office/drawing/2014/main" id="{DEB16911-0176-EA47-B6BB-157731674AC3}"/>
              </a:ext>
            </a:extLst>
          </p:cNvPr>
          <p:cNvSpPr/>
          <p:nvPr/>
        </p:nvSpPr>
        <p:spPr bwMode="auto">
          <a:xfrm>
            <a:off x="4210836" y="5404971"/>
            <a:ext cx="155448" cy="152400"/>
          </a:xfrm>
          <a:prstGeom prst="rect">
            <a:avLst/>
          </a:prstGeom>
          <a:solidFill>
            <a:schemeClr val="accent3">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5" name="Rectangle 104">
            <a:extLst>
              <a:ext uri="{FF2B5EF4-FFF2-40B4-BE49-F238E27FC236}">
                <a16:creationId xmlns:a16="http://schemas.microsoft.com/office/drawing/2014/main" id="{C5414591-E221-0043-8E13-03DA357EC9DB}"/>
              </a:ext>
            </a:extLst>
          </p:cNvPr>
          <p:cNvSpPr/>
          <p:nvPr/>
        </p:nvSpPr>
        <p:spPr bwMode="auto">
          <a:xfrm>
            <a:off x="4391913" y="5404971"/>
            <a:ext cx="155448" cy="152400"/>
          </a:xfrm>
          <a:prstGeom prst="rect">
            <a:avLst/>
          </a:prstGeom>
          <a:solidFill>
            <a:schemeClr val="accent3">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6" name="TextBox 105">
            <a:extLst>
              <a:ext uri="{FF2B5EF4-FFF2-40B4-BE49-F238E27FC236}">
                <a16:creationId xmlns:a16="http://schemas.microsoft.com/office/drawing/2014/main" id="{5BF32B96-E627-4043-8F51-8014E682D77E}"/>
              </a:ext>
            </a:extLst>
          </p:cNvPr>
          <p:cNvSpPr txBox="1"/>
          <p:nvPr/>
        </p:nvSpPr>
        <p:spPr>
          <a:xfrm>
            <a:off x="334607" y="5358290"/>
            <a:ext cx="954107" cy="646331"/>
          </a:xfrm>
          <a:prstGeom prst="rect">
            <a:avLst/>
          </a:prstGeom>
          <a:noFill/>
        </p:spPr>
        <p:txBody>
          <a:bodyPr wrap="none" rtlCol="0">
            <a:spAutoFit/>
          </a:bodyPr>
          <a:lstStyle/>
          <a:p>
            <a:pPr algn="ctr"/>
            <a:r>
              <a:rPr lang="en-US" dirty="0">
                <a:solidFill>
                  <a:schemeClr val="tx1">
                    <a:lumMod val="85000"/>
                    <a:lumOff val="15000"/>
                  </a:schemeClr>
                </a:solidFill>
              </a:rPr>
              <a:t>File </a:t>
            </a:r>
          </a:p>
          <a:p>
            <a:pPr algn="ctr"/>
            <a:r>
              <a:rPr lang="en-US" dirty="0">
                <a:solidFill>
                  <a:schemeClr val="tx1">
                    <a:lumMod val="85000"/>
                    <a:lumOff val="15000"/>
                  </a:schemeClr>
                </a:solidFill>
              </a:rPr>
              <a:t>System</a:t>
            </a:r>
          </a:p>
        </p:txBody>
      </p:sp>
      <p:sp>
        <p:nvSpPr>
          <p:cNvPr id="107" name="TextBox 106">
            <a:extLst>
              <a:ext uri="{FF2B5EF4-FFF2-40B4-BE49-F238E27FC236}">
                <a16:creationId xmlns:a16="http://schemas.microsoft.com/office/drawing/2014/main" id="{428E2966-CB16-9049-B138-39D6251EE33D}"/>
              </a:ext>
            </a:extLst>
          </p:cNvPr>
          <p:cNvSpPr txBox="1"/>
          <p:nvPr/>
        </p:nvSpPr>
        <p:spPr>
          <a:xfrm>
            <a:off x="-47325" y="3990203"/>
            <a:ext cx="1261885" cy="369332"/>
          </a:xfrm>
          <a:prstGeom prst="rect">
            <a:avLst/>
          </a:prstGeom>
          <a:noFill/>
        </p:spPr>
        <p:txBody>
          <a:bodyPr wrap="none" rtlCol="0">
            <a:spAutoFit/>
          </a:bodyPr>
          <a:lstStyle/>
          <a:p>
            <a:pPr algn="r"/>
            <a:r>
              <a:rPr lang="en-US" dirty="0">
                <a:solidFill>
                  <a:schemeClr val="tx1">
                    <a:lumMod val="85000"/>
                    <a:lumOff val="15000"/>
                  </a:schemeClr>
                </a:solidFill>
              </a:rPr>
              <a:t>Processes</a:t>
            </a:r>
          </a:p>
        </p:txBody>
      </p:sp>
      <p:sp>
        <p:nvSpPr>
          <p:cNvPr id="108" name="Rectangle 107">
            <a:extLst>
              <a:ext uri="{FF2B5EF4-FFF2-40B4-BE49-F238E27FC236}">
                <a16:creationId xmlns:a16="http://schemas.microsoft.com/office/drawing/2014/main" id="{B27A81C9-8628-9145-A0D8-30849FFE4894}"/>
              </a:ext>
            </a:extLst>
          </p:cNvPr>
          <p:cNvSpPr/>
          <p:nvPr/>
        </p:nvSpPr>
        <p:spPr bwMode="auto">
          <a:xfrm>
            <a:off x="1372593" y="5404972"/>
            <a:ext cx="349465" cy="152399"/>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9" name="Rectangle 108">
            <a:extLst>
              <a:ext uri="{FF2B5EF4-FFF2-40B4-BE49-F238E27FC236}">
                <a16:creationId xmlns:a16="http://schemas.microsoft.com/office/drawing/2014/main" id="{374B7DA2-C149-634B-A726-58C6D34FACE5}"/>
              </a:ext>
            </a:extLst>
          </p:cNvPr>
          <p:cNvSpPr/>
          <p:nvPr/>
        </p:nvSpPr>
        <p:spPr bwMode="auto">
          <a:xfrm>
            <a:off x="1762473" y="5404972"/>
            <a:ext cx="349465" cy="152399"/>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0" name="Rectangle 109">
            <a:extLst>
              <a:ext uri="{FF2B5EF4-FFF2-40B4-BE49-F238E27FC236}">
                <a16:creationId xmlns:a16="http://schemas.microsoft.com/office/drawing/2014/main" id="{B54B6CFE-B90E-8F47-BAF6-3DFEC17F49D7}"/>
              </a:ext>
            </a:extLst>
          </p:cNvPr>
          <p:cNvSpPr/>
          <p:nvPr/>
        </p:nvSpPr>
        <p:spPr bwMode="auto">
          <a:xfrm>
            <a:off x="2203597" y="5404972"/>
            <a:ext cx="349465" cy="152399"/>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1" name="Rectangle 110">
            <a:extLst>
              <a:ext uri="{FF2B5EF4-FFF2-40B4-BE49-F238E27FC236}">
                <a16:creationId xmlns:a16="http://schemas.microsoft.com/office/drawing/2014/main" id="{66CB4274-8219-934E-B79E-A9C9459C343D}"/>
              </a:ext>
            </a:extLst>
          </p:cNvPr>
          <p:cNvSpPr/>
          <p:nvPr/>
        </p:nvSpPr>
        <p:spPr bwMode="auto">
          <a:xfrm>
            <a:off x="2579645" y="5404972"/>
            <a:ext cx="349465" cy="152399"/>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2" name="Rectangle 111">
            <a:extLst>
              <a:ext uri="{FF2B5EF4-FFF2-40B4-BE49-F238E27FC236}">
                <a16:creationId xmlns:a16="http://schemas.microsoft.com/office/drawing/2014/main" id="{238C88E8-A21F-364B-9AA8-D8F942DF9769}"/>
              </a:ext>
            </a:extLst>
          </p:cNvPr>
          <p:cNvSpPr/>
          <p:nvPr/>
        </p:nvSpPr>
        <p:spPr bwMode="auto">
          <a:xfrm>
            <a:off x="3001199" y="5404972"/>
            <a:ext cx="349465" cy="152399"/>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3" name="Rectangle 112">
            <a:extLst>
              <a:ext uri="{FF2B5EF4-FFF2-40B4-BE49-F238E27FC236}">
                <a16:creationId xmlns:a16="http://schemas.microsoft.com/office/drawing/2014/main" id="{D7DDC354-8735-2F47-8A8D-8F5046B1D73B}"/>
              </a:ext>
            </a:extLst>
          </p:cNvPr>
          <p:cNvSpPr/>
          <p:nvPr/>
        </p:nvSpPr>
        <p:spPr bwMode="auto">
          <a:xfrm>
            <a:off x="3377249" y="5404972"/>
            <a:ext cx="349465" cy="152399"/>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4" name="Rectangle 113">
            <a:extLst>
              <a:ext uri="{FF2B5EF4-FFF2-40B4-BE49-F238E27FC236}">
                <a16:creationId xmlns:a16="http://schemas.microsoft.com/office/drawing/2014/main" id="{66FE398E-2B7B-8841-847B-693D50AF2144}"/>
              </a:ext>
            </a:extLst>
          </p:cNvPr>
          <p:cNvSpPr/>
          <p:nvPr/>
        </p:nvSpPr>
        <p:spPr bwMode="auto">
          <a:xfrm>
            <a:off x="3828500" y="5404972"/>
            <a:ext cx="349465" cy="152399"/>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5" name="Rectangle 114">
            <a:extLst>
              <a:ext uri="{FF2B5EF4-FFF2-40B4-BE49-F238E27FC236}">
                <a16:creationId xmlns:a16="http://schemas.microsoft.com/office/drawing/2014/main" id="{BCA86408-FDEA-9348-889A-8D2BD559EE2C}"/>
              </a:ext>
            </a:extLst>
          </p:cNvPr>
          <p:cNvSpPr/>
          <p:nvPr/>
        </p:nvSpPr>
        <p:spPr bwMode="auto">
          <a:xfrm>
            <a:off x="4210836" y="5404972"/>
            <a:ext cx="349465" cy="152399"/>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cxnSp>
        <p:nvCxnSpPr>
          <p:cNvPr id="116" name="Straight Connector 115">
            <a:extLst>
              <a:ext uri="{FF2B5EF4-FFF2-40B4-BE49-F238E27FC236}">
                <a16:creationId xmlns:a16="http://schemas.microsoft.com/office/drawing/2014/main" id="{3BF28343-A605-544F-972E-6924204385AE}"/>
              </a:ext>
            </a:extLst>
          </p:cNvPr>
          <p:cNvCxnSpPr>
            <a:cxnSpLocks/>
            <a:stCxn id="70" idx="4"/>
            <a:endCxn id="109" idx="0"/>
          </p:cNvCxnSpPr>
          <p:nvPr/>
        </p:nvCxnSpPr>
        <p:spPr bwMode="auto">
          <a:xfrm>
            <a:off x="1853344" y="4371272"/>
            <a:ext cx="83862" cy="10337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BBE4125F-2B4D-6A44-A714-D68241D44EEE}"/>
              </a:ext>
            </a:extLst>
          </p:cNvPr>
          <p:cNvCxnSpPr>
            <a:cxnSpLocks/>
            <a:stCxn id="69" idx="4"/>
            <a:endCxn id="108" idx="0"/>
          </p:cNvCxnSpPr>
          <p:nvPr/>
        </p:nvCxnSpPr>
        <p:spPr bwMode="auto">
          <a:xfrm>
            <a:off x="1453101" y="4371203"/>
            <a:ext cx="94225" cy="10337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60AA7873-6A58-D146-B456-99775279DF6E}"/>
              </a:ext>
            </a:extLst>
          </p:cNvPr>
          <p:cNvCxnSpPr>
            <a:cxnSpLocks/>
            <a:stCxn id="71" idx="4"/>
            <a:endCxn id="110" idx="0"/>
          </p:cNvCxnSpPr>
          <p:nvPr/>
        </p:nvCxnSpPr>
        <p:spPr bwMode="auto">
          <a:xfrm>
            <a:off x="2329787" y="4371203"/>
            <a:ext cx="48543" cy="10337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B2F0EAC3-1FA0-824C-BA55-4A95A00A8393}"/>
              </a:ext>
            </a:extLst>
          </p:cNvPr>
          <p:cNvCxnSpPr>
            <a:cxnSpLocks/>
            <a:stCxn id="72" idx="4"/>
            <a:endCxn id="111" idx="0"/>
          </p:cNvCxnSpPr>
          <p:nvPr/>
        </p:nvCxnSpPr>
        <p:spPr bwMode="auto">
          <a:xfrm>
            <a:off x="2720151" y="4371203"/>
            <a:ext cx="34227" cy="10337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1D9F992E-ED9F-E448-AF0F-3D67339BBADE}"/>
              </a:ext>
            </a:extLst>
          </p:cNvPr>
          <p:cNvCxnSpPr>
            <a:cxnSpLocks/>
            <a:stCxn id="73" idx="4"/>
            <a:endCxn id="112" idx="0"/>
          </p:cNvCxnSpPr>
          <p:nvPr/>
        </p:nvCxnSpPr>
        <p:spPr bwMode="auto">
          <a:xfrm flipH="1">
            <a:off x="3175932" y="4371203"/>
            <a:ext cx="14960" cy="10337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26F5C9DE-A315-714F-BB4A-62943F1A6087}"/>
              </a:ext>
            </a:extLst>
          </p:cNvPr>
          <p:cNvCxnSpPr>
            <a:cxnSpLocks/>
            <a:stCxn id="74" idx="4"/>
            <a:endCxn id="113" idx="0"/>
          </p:cNvCxnSpPr>
          <p:nvPr/>
        </p:nvCxnSpPr>
        <p:spPr bwMode="auto">
          <a:xfrm flipH="1">
            <a:off x="3551982" y="4371272"/>
            <a:ext cx="39153" cy="10337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AEA01A7A-D3F0-294E-A92E-6A0A394E9436}"/>
              </a:ext>
            </a:extLst>
          </p:cNvPr>
          <p:cNvCxnSpPr>
            <a:cxnSpLocks/>
            <a:stCxn id="75" idx="4"/>
            <a:endCxn id="114" idx="0"/>
          </p:cNvCxnSpPr>
          <p:nvPr/>
        </p:nvCxnSpPr>
        <p:spPr bwMode="auto">
          <a:xfrm flipH="1">
            <a:off x="4003233" y="4371203"/>
            <a:ext cx="54631" cy="10337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4A855EB9-658E-DE48-8B36-1B1689AD854D}"/>
              </a:ext>
            </a:extLst>
          </p:cNvPr>
          <p:cNvCxnSpPr>
            <a:cxnSpLocks/>
            <a:stCxn id="76" idx="4"/>
            <a:endCxn id="115" idx="0"/>
          </p:cNvCxnSpPr>
          <p:nvPr/>
        </p:nvCxnSpPr>
        <p:spPr bwMode="auto">
          <a:xfrm flipH="1">
            <a:off x="4385569" y="4371203"/>
            <a:ext cx="62659" cy="10337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E6406407-7A90-8844-9589-515EA5CDA95D}"/>
              </a:ext>
            </a:extLst>
          </p:cNvPr>
          <p:cNvSpPr/>
          <p:nvPr/>
        </p:nvSpPr>
        <p:spPr bwMode="auto">
          <a:xfrm>
            <a:off x="5207508" y="5409604"/>
            <a:ext cx="3129824" cy="152399"/>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5" name="TextBox 124">
            <a:extLst>
              <a:ext uri="{FF2B5EF4-FFF2-40B4-BE49-F238E27FC236}">
                <a16:creationId xmlns:a16="http://schemas.microsoft.com/office/drawing/2014/main" id="{37055C5C-BBCB-3441-8FBB-230E1A55B8B1}"/>
              </a:ext>
            </a:extLst>
          </p:cNvPr>
          <p:cNvSpPr txBox="1"/>
          <p:nvPr/>
        </p:nvSpPr>
        <p:spPr>
          <a:xfrm>
            <a:off x="2622332" y="6102154"/>
            <a:ext cx="641522" cy="400110"/>
          </a:xfrm>
          <a:prstGeom prst="rect">
            <a:avLst/>
          </a:prstGeom>
          <a:noFill/>
        </p:spPr>
        <p:txBody>
          <a:bodyPr wrap="none" rtlCol="0">
            <a:spAutoFit/>
          </a:bodyPr>
          <a:lstStyle/>
          <a:p>
            <a:r>
              <a:rPr lang="en-US" sz="2000" dirty="0">
                <a:solidFill>
                  <a:schemeClr val="tx1">
                    <a:lumMod val="85000"/>
                    <a:lumOff val="15000"/>
                  </a:schemeClr>
                </a:solidFill>
              </a:rPr>
              <a:t>N-N</a:t>
            </a:r>
          </a:p>
        </p:txBody>
      </p:sp>
      <p:sp>
        <p:nvSpPr>
          <p:cNvPr id="126" name="TextBox 125">
            <a:extLst>
              <a:ext uri="{FF2B5EF4-FFF2-40B4-BE49-F238E27FC236}">
                <a16:creationId xmlns:a16="http://schemas.microsoft.com/office/drawing/2014/main" id="{22911BF5-D2D0-4142-8452-DDB6610D1A6E}"/>
              </a:ext>
            </a:extLst>
          </p:cNvPr>
          <p:cNvSpPr txBox="1"/>
          <p:nvPr/>
        </p:nvSpPr>
        <p:spPr>
          <a:xfrm>
            <a:off x="6520635" y="6102154"/>
            <a:ext cx="598241" cy="400110"/>
          </a:xfrm>
          <a:prstGeom prst="rect">
            <a:avLst/>
          </a:prstGeom>
          <a:noFill/>
        </p:spPr>
        <p:txBody>
          <a:bodyPr wrap="none" rtlCol="0">
            <a:spAutoFit/>
          </a:bodyPr>
          <a:lstStyle/>
          <a:p>
            <a:r>
              <a:rPr lang="en-US" sz="2000" dirty="0">
                <a:solidFill>
                  <a:schemeClr val="tx1">
                    <a:lumMod val="85000"/>
                    <a:lumOff val="15000"/>
                  </a:schemeClr>
                </a:solidFill>
              </a:rPr>
              <a:t>N-1</a:t>
            </a:r>
          </a:p>
        </p:txBody>
      </p:sp>
      <p:grpSp>
        <p:nvGrpSpPr>
          <p:cNvPr id="127" name="Group 126">
            <a:extLst>
              <a:ext uri="{FF2B5EF4-FFF2-40B4-BE49-F238E27FC236}">
                <a16:creationId xmlns:a16="http://schemas.microsoft.com/office/drawing/2014/main" id="{10ABFD97-A5F0-384A-BDAA-A4B6A3201B97}"/>
              </a:ext>
            </a:extLst>
          </p:cNvPr>
          <p:cNvGrpSpPr/>
          <p:nvPr/>
        </p:nvGrpSpPr>
        <p:grpSpPr>
          <a:xfrm>
            <a:off x="1832667" y="3911829"/>
            <a:ext cx="2237465" cy="2170931"/>
            <a:chOff x="1724935" y="4286675"/>
            <a:chExt cx="2237465" cy="2170931"/>
          </a:xfrm>
        </p:grpSpPr>
        <p:sp>
          <p:nvSpPr>
            <p:cNvPr id="128" name="Oval 127">
              <a:extLst>
                <a:ext uri="{FF2B5EF4-FFF2-40B4-BE49-F238E27FC236}">
                  <a16:creationId xmlns:a16="http://schemas.microsoft.com/office/drawing/2014/main" id="{6BCE8DB2-E1F7-D240-82C6-6BC01AA98775}"/>
                </a:ext>
              </a:extLst>
            </p:cNvPr>
            <p:cNvSpPr/>
            <p:nvPr/>
          </p:nvSpPr>
          <p:spPr bwMode="auto">
            <a:xfrm>
              <a:off x="1724935" y="4286675"/>
              <a:ext cx="2237465" cy="2170931"/>
            </a:xfrm>
            <a:prstGeom prst="ellipse">
              <a:avLst/>
            </a:prstGeom>
            <a:solidFill>
              <a:srgbClr val="FF0000"/>
            </a:solidFill>
            <a:ln w="508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9" name="Rectangle 128">
              <a:extLst>
                <a:ext uri="{FF2B5EF4-FFF2-40B4-BE49-F238E27FC236}">
                  <a16:creationId xmlns:a16="http://schemas.microsoft.com/office/drawing/2014/main" id="{A0194F80-D976-CB49-92EC-9E56B4C47130}"/>
                </a:ext>
              </a:extLst>
            </p:cNvPr>
            <p:cNvSpPr/>
            <p:nvPr/>
          </p:nvSpPr>
          <p:spPr bwMode="auto">
            <a:xfrm>
              <a:off x="1982525" y="5185243"/>
              <a:ext cx="1722284" cy="373795"/>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grpSp>
      <p:sp>
        <p:nvSpPr>
          <p:cNvPr id="130" name="Footer Placeholder 10">
            <a:extLst>
              <a:ext uri="{FF2B5EF4-FFF2-40B4-BE49-F238E27FC236}">
                <a16:creationId xmlns:a16="http://schemas.microsoft.com/office/drawing/2014/main" id="{28320D65-1103-6B4A-951B-DDCDE6E5A0C8}"/>
              </a:ext>
            </a:extLst>
          </p:cNvPr>
          <p:cNvSpPr>
            <a:spLocks noGrp="1"/>
          </p:cNvSpPr>
          <p:nvPr>
            <p:ph type="ftr" sz="quarter" idx="3"/>
          </p:nvPr>
        </p:nvSpPr>
        <p:spPr>
          <a:xfrm>
            <a:off x="1600200" y="6453336"/>
            <a:ext cx="5851525" cy="332656"/>
          </a:xfrm>
        </p:spPr>
        <p:txBody>
          <a:bodyPr/>
          <a:lstStyle/>
          <a:p>
            <a:r>
              <a:rPr lang="en-GB" dirty="0"/>
              <a:t>Ph.D. Dissertation - Giuseppe </a:t>
            </a:r>
            <a:r>
              <a:rPr lang="en-GB" dirty="0" err="1"/>
              <a:t>Congiu</a:t>
            </a:r>
            <a:endParaRPr lang="en-GB" dirty="0"/>
          </a:p>
        </p:txBody>
      </p:sp>
      <p:sp>
        <p:nvSpPr>
          <p:cNvPr id="131" name="Date Placeholder 1">
            <a:extLst>
              <a:ext uri="{FF2B5EF4-FFF2-40B4-BE49-F238E27FC236}">
                <a16:creationId xmlns:a16="http://schemas.microsoft.com/office/drawing/2014/main" id="{82E4DE8B-3B3A-0D4B-87F0-D33CA00A12F1}"/>
              </a:ext>
            </a:extLst>
          </p:cNvPr>
          <p:cNvSpPr>
            <a:spLocks noGrp="1"/>
          </p:cNvSpPr>
          <p:nvPr>
            <p:ph type="dt" sz="half" idx="2"/>
          </p:nvPr>
        </p:nvSpPr>
        <p:spPr>
          <a:xfrm>
            <a:off x="395536" y="6453336"/>
            <a:ext cx="1116000" cy="332656"/>
          </a:xfrm>
        </p:spPr>
        <p:txBody>
          <a:bodyPr/>
          <a:lstStyle/>
          <a:p>
            <a:fld id="{F9B256F8-8E87-834E-B5E3-EA8E0000493F}" type="datetime4">
              <a:rPr lang="en-US" smtClean="0"/>
              <a:t>July 20, 2018</a:t>
            </a:fld>
            <a:endParaRPr lang="de-DE" dirty="0"/>
          </a:p>
        </p:txBody>
      </p:sp>
    </p:spTree>
    <p:extLst>
      <p:ext uri="{BB962C8B-B14F-4D97-AF65-F5344CB8AC3E}">
        <p14:creationId xmlns:p14="http://schemas.microsoft.com/office/powerpoint/2010/main" val="351285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Slide Number Placeholder 3"/>
          <p:cNvSpPr txBox="1">
            <a:spLocks noGrp="1"/>
          </p:cNvSpPr>
          <p:nvPr/>
        </p:nvSpPr>
        <p:spPr bwMode="auto">
          <a:xfrm>
            <a:off x="8494713" y="6465888"/>
            <a:ext cx="471487" cy="344487"/>
          </a:xfrm>
          <a:prstGeom prst="rect">
            <a:avLst/>
          </a:prstGeom>
          <a:noFill/>
          <a:ln w="9525">
            <a:noFill/>
            <a:miter lim="800000"/>
            <a:headEnd/>
            <a:tailEnd/>
          </a:ln>
        </p:spPr>
        <p:txBody>
          <a:bodyPr>
            <a:prstTxWarp prst="textNoShape">
              <a:avLst/>
            </a:prstTxWarp>
          </a:bodyPr>
          <a:lstStyle/>
          <a:p>
            <a:pPr algn="r"/>
            <a:fld id="{B1ABF541-4953-DD43-A8AF-4F079A1AF34A}" type="slidenum">
              <a:rPr lang="en-US" sz="1000" b="1">
                <a:solidFill>
                  <a:schemeClr val="bg1"/>
                </a:solidFill>
              </a:rPr>
              <a:pPr algn="r"/>
              <a:t>24</a:t>
            </a:fld>
            <a:endParaRPr lang="en-US" sz="1000" b="1">
              <a:solidFill>
                <a:schemeClr val="bg1"/>
              </a:solidFill>
            </a:endParaRPr>
          </a:p>
        </p:txBody>
      </p:sp>
      <p:sp>
        <p:nvSpPr>
          <p:cNvPr id="4" name="Slide Number Placeholder 3">
            <a:extLst>
              <a:ext uri="{FF2B5EF4-FFF2-40B4-BE49-F238E27FC236}">
                <a16:creationId xmlns:a16="http://schemas.microsoft.com/office/drawing/2014/main" id="{E3B94383-8F83-0946-A311-54A41AA1FC41}"/>
              </a:ext>
            </a:extLst>
          </p:cNvPr>
          <p:cNvSpPr>
            <a:spLocks noGrp="1"/>
          </p:cNvSpPr>
          <p:nvPr>
            <p:ph type="sldNum" sz="quarter" idx="4"/>
          </p:nvPr>
        </p:nvSpPr>
        <p:spPr/>
        <p:txBody>
          <a:bodyPr/>
          <a:lstStyle/>
          <a:p>
            <a:fld id="{6B394888-48A7-42F6-AE45-2BD5FD40ED91}" type="slidenum">
              <a:rPr lang="en-US" smtClean="0"/>
              <a:pPr/>
              <a:t>24</a:t>
            </a:fld>
            <a:endParaRPr lang="en-US" dirty="0"/>
          </a:p>
        </p:txBody>
      </p:sp>
      <p:sp>
        <p:nvSpPr>
          <p:cNvPr id="10" name="Titel 7">
            <a:extLst>
              <a:ext uri="{FF2B5EF4-FFF2-40B4-BE49-F238E27FC236}">
                <a16:creationId xmlns:a16="http://schemas.microsoft.com/office/drawing/2014/main" id="{7FA9258F-C2AD-4548-A2EB-AA63371B8A10}"/>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000" dirty="0">
                <a:solidFill>
                  <a:schemeClr val="tx1">
                    <a:lumMod val="85000"/>
                    <a:lumOff val="15000"/>
                  </a:schemeClr>
                </a:solidFill>
              </a:rPr>
              <a:t>Legacy Workaround with POSIX I/O</a:t>
            </a:r>
          </a:p>
        </p:txBody>
      </p:sp>
      <p:sp>
        <p:nvSpPr>
          <p:cNvPr id="15" name="Content Placeholder 2">
            <a:extLst>
              <a:ext uri="{FF2B5EF4-FFF2-40B4-BE49-F238E27FC236}">
                <a16:creationId xmlns:a16="http://schemas.microsoft.com/office/drawing/2014/main" id="{6FBB16CA-382E-A84B-9184-41B029A01EE2}"/>
              </a:ext>
            </a:extLst>
          </p:cNvPr>
          <p:cNvSpPr>
            <a:spLocks noGrp="1"/>
          </p:cNvSpPr>
          <p:nvPr>
            <p:ph idx="1"/>
          </p:nvPr>
        </p:nvSpPr>
        <p:spPr>
          <a:xfrm>
            <a:off x="228600" y="1005840"/>
            <a:ext cx="8686800" cy="2215833"/>
          </a:xfrm>
        </p:spPr>
        <p:txBody>
          <a:bodyPr/>
          <a:lstStyle/>
          <a:p>
            <a:pPr marL="171450" indent="-171450">
              <a:lnSpc>
                <a:spcPct val="100000"/>
              </a:lnSpc>
              <a:buClr>
                <a:schemeClr val="tx1"/>
              </a:buClr>
            </a:pPr>
            <a:r>
              <a:rPr lang="en-US" dirty="0">
                <a:solidFill>
                  <a:schemeClr val="tx1">
                    <a:lumMod val="85000"/>
                    <a:lumOff val="15000"/>
                  </a:schemeClr>
                </a:solidFill>
              </a:rPr>
              <a:t>Legacy workaround → offload I/O to one process</a:t>
            </a:r>
          </a:p>
          <a:p>
            <a:pPr marL="628650" lvl="1" indent="-171450">
              <a:lnSpc>
                <a:spcPct val="100000"/>
              </a:lnSpc>
              <a:buClr>
                <a:schemeClr val="tx1"/>
              </a:buClr>
            </a:pPr>
            <a:r>
              <a:rPr lang="en-US" sz="2000" dirty="0">
                <a:solidFill>
                  <a:schemeClr val="tx1">
                    <a:lumMod val="85000"/>
                    <a:lumOff val="15000"/>
                  </a:schemeClr>
                </a:solidFill>
              </a:rPr>
              <a:t>Provide I/O proxy global scope (enable global optimizations) 👍</a:t>
            </a:r>
          </a:p>
          <a:p>
            <a:pPr marL="628650" lvl="1" indent="-171450">
              <a:lnSpc>
                <a:spcPct val="100000"/>
              </a:lnSpc>
              <a:buClr>
                <a:schemeClr val="tx1"/>
              </a:buClr>
            </a:pPr>
            <a:r>
              <a:rPr lang="en-US" sz="2000" dirty="0">
                <a:solidFill>
                  <a:schemeClr val="tx1">
                    <a:lumMod val="85000"/>
                    <a:lumOff val="15000"/>
                  </a:schemeClr>
                </a:solidFill>
              </a:rPr>
              <a:t>Avoid block contention and locking (only 1 process accesses file) 👍</a:t>
            </a:r>
          </a:p>
          <a:p>
            <a:pPr marL="628650" lvl="1" indent="-171450">
              <a:lnSpc>
                <a:spcPct val="100000"/>
              </a:lnSpc>
              <a:buClr>
                <a:schemeClr val="tx1"/>
              </a:buClr>
            </a:pPr>
            <a:r>
              <a:rPr lang="en-US" sz="2000" dirty="0">
                <a:solidFill>
                  <a:schemeClr val="tx1">
                    <a:lumMod val="85000"/>
                    <a:lumOff val="15000"/>
                  </a:schemeClr>
                </a:solidFill>
              </a:rPr>
              <a:t>I/O proxy becomes bottleneck (no parallel I/O, no scaling) 👎</a:t>
            </a:r>
          </a:p>
          <a:p>
            <a:pPr marL="628650" lvl="1" indent="-171450">
              <a:lnSpc>
                <a:spcPct val="100000"/>
              </a:lnSpc>
              <a:buClr>
                <a:schemeClr val="tx1"/>
              </a:buClr>
            </a:pPr>
            <a:r>
              <a:rPr lang="en-US" sz="2000" dirty="0">
                <a:solidFill>
                  <a:schemeClr val="tx1">
                    <a:lumMod val="85000"/>
                    <a:lumOff val="15000"/>
                  </a:schemeClr>
                </a:solidFill>
              </a:rPr>
              <a:t>Often application specific (not portable)</a:t>
            </a:r>
            <a:r>
              <a:rPr lang="en-US" sz="2000" dirty="0"/>
              <a:t> 👎</a:t>
            </a:r>
          </a:p>
          <a:p>
            <a:pPr marL="628650" lvl="1" indent="-171450">
              <a:lnSpc>
                <a:spcPct val="100000"/>
              </a:lnSpc>
              <a:buClr>
                <a:schemeClr val="tx1"/>
              </a:buClr>
            </a:pPr>
            <a:r>
              <a:rPr lang="en-US" sz="2000" dirty="0">
                <a:solidFill>
                  <a:srgbClr val="FF0000"/>
                </a:solidFill>
              </a:rPr>
              <a:t>As we will see MPI I/O builds on this to provide a scalable solution</a:t>
            </a:r>
          </a:p>
        </p:txBody>
      </p:sp>
      <p:sp>
        <p:nvSpPr>
          <p:cNvPr id="130" name="Footer Placeholder 10">
            <a:extLst>
              <a:ext uri="{FF2B5EF4-FFF2-40B4-BE49-F238E27FC236}">
                <a16:creationId xmlns:a16="http://schemas.microsoft.com/office/drawing/2014/main" id="{28320D65-1103-6B4A-951B-DDCDE6E5A0C8}"/>
              </a:ext>
            </a:extLst>
          </p:cNvPr>
          <p:cNvSpPr>
            <a:spLocks noGrp="1"/>
          </p:cNvSpPr>
          <p:nvPr>
            <p:ph type="ftr" sz="quarter" idx="3"/>
          </p:nvPr>
        </p:nvSpPr>
        <p:spPr>
          <a:xfrm>
            <a:off x="1600200" y="6453336"/>
            <a:ext cx="5851525" cy="332656"/>
          </a:xfrm>
        </p:spPr>
        <p:txBody>
          <a:bodyPr/>
          <a:lstStyle/>
          <a:p>
            <a:r>
              <a:rPr lang="en-GB" dirty="0"/>
              <a:t>Ph.D. Dissertation - Giuseppe </a:t>
            </a:r>
            <a:r>
              <a:rPr lang="en-GB" dirty="0" err="1"/>
              <a:t>Congiu</a:t>
            </a:r>
            <a:endParaRPr lang="en-GB" dirty="0"/>
          </a:p>
        </p:txBody>
      </p:sp>
      <p:sp>
        <p:nvSpPr>
          <p:cNvPr id="131" name="Date Placeholder 1">
            <a:extLst>
              <a:ext uri="{FF2B5EF4-FFF2-40B4-BE49-F238E27FC236}">
                <a16:creationId xmlns:a16="http://schemas.microsoft.com/office/drawing/2014/main" id="{82E4DE8B-3B3A-0D4B-87F0-D33CA00A12F1}"/>
              </a:ext>
            </a:extLst>
          </p:cNvPr>
          <p:cNvSpPr>
            <a:spLocks noGrp="1"/>
          </p:cNvSpPr>
          <p:nvPr>
            <p:ph type="dt" sz="half" idx="2"/>
          </p:nvPr>
        </p:nvSpPr>
        <p:spPr>
          <a:xfrm>
            <a:off x="395536" y="6453336"/>
            <a:ext cx="1116000" cy="332656"/>
          </a:xfrm>
        </p:spPr>
        <p:txBody>
          <a:bodyPr/>
          <a:lstStyle/>
          <a:p>
            <a:fld id="{F9B256F8-8E87-834E-B5E3-EA8E0000493F}" type="datetime4">
              <a:rPr lang="en-US" smtClean="0"/>
              <a:t>July 20, 2018</a:t>
            </a:fld>
            <a:endParaRPr lang="de-DE" dirty="0"/>
          </a:p>
        </p:txBody>
      </p:sp>
      <p:sp>
        <p:nvSpPr>
          <p:cNvPr id="132" name="Oval 131">
            <a:extLst>
              <a:ext uri="{FF2B5EF4-FFF2-40B4-BE49-F238E27FC236}">
                <a16:creationId xmlns:a16="http://schemas.microsoft.com/office/drawing/2014/main" id="{F1C19BE8-A998-F946-8751-8AE9CA2F0B92}"/>
              </a:ext>
            </a:extLst>
          </p:cNvPr>
          <p:cNvSpPr/>
          <p:nvPr/>
        </p:nvSpPr>
        <p:spPr bwMode="auto">
          <a:xfrm>
            <a:off x="1035103" y="4673343"/>
            <a:ext cx="381000" cy="381000"/>
          </a:xfrm>
          <a:prstGeom prst="ellipse">
            <a:avLst/>
          </a:prstGeom>
          <a:solidFill>
            <a:schemeClr val="accent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3" name="Oval 132">
            <a:extLst>
              <a:ext uri="{FF2B5EF4-FFF2-40B4-BE49-F238E27FC236}">
                <a16:creationId xmlns:a16="http://schemas.microsoft.com/office/drawing/2014/main" id="{4ABCDBD1-160F-904E-8231-FBD4854F3587}"/>
              </a:ext>
            </a:extLst>
          </p:cNvPr>
          <p:cNvSpPr/>
          <p:nvPr/>
        </p:nvSpPr>
        <p:spPr bwMode="auto">
          <a:xfrm>
            <a:off x="1435346" y="4673412"/>
            <a:ext cx="381000" cy="381000"/>
          </a:xfrm>
          <a:prstGeom prst="ellipse">
            <a:avLst/>
          </a:prstGeom>
          <a:solidFill>
            <a:schemeClr val="accent6">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4" name="Oval 133">
            <a:extLst>
              <a:ext uri="{FF2B5EF4-FFF2-40B4-BE49-F238E27FC236}">
                <a16:creationId xmlns:a16="http://schemas.microsoft.com/office/drawing/2014/main" id="{B2DAB410-40D2-4046-B632-4F84B2DC7F45}"/>
              </a:ext>
            </a:extLst>
          </p:cNvPr>
          <p:cNvSpPr/>
          <p:nvPr/>
        </p:nvSpPr>
        <p:spPr bwMode="auto">
          <a:xfrm>
            <a:off x="1911789" y="4673343"/>
            <a:ext cx="381000" cy="381000"/>
          </a:xfrm>
          <a:prstGeom prst="ellipse">
            <a:avLst/>
          </a:prstGeom>
          <a:solidFill>
            <a:schemeClr val="accent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5" name="Oval 134">
            <a:extLst>
              <a:ext uri="{FF2B5EF4-FFF2-40B4-BE49-F238E27FC236}">
                <a16:creationId xmlns:a16="http://schemas.microsoft.com/office/drawing/2014/main" id="{C0E14723-AC9D-CF4B-AF26-890399E08C18}"/>
              </a:ext>
            </a:extLst>
          </p:cNvPr>
          <p:cNvSpPr/>
          <p:nvPr/>
        </p:nvSpPr>
        <p:spPr bwMode="auto">
          <a:xfrm>
            <a:off x="2302153" y="4673343"/>
            <a:ext cx="381000" cy="381000"/>
          </a:xfrm>
          <a:prstGeom prst="ellipse">
            <a:avLst/>
          </a:prstGeom>
          <a:solidFill>
            <a:schemeClr val="accent4">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6" name="Oval 135">
            <a:extLst>
              <a:ext uri="{FF2B5EF4-FFF2-40B4-BE49-F238E27FC236}">
                <a16:creationId xmlns:a16="http://schemas.microsoft.com/office/drawing/2014/main" id="{E68C43FA-6E89-B34B-AF08-91B1E2CF06C5}"/>
              </a:ext>
            </a:extLst>
          </p:cNvPr>
          <p:cNvSpPr/>
          <p:nvPr/>
        </p:nvSpPr>
        <p:spPr bwMode="auto">
          <a:xfrm>
            <a:off x="2772894" y="4673343"/>
            <a:ext cx="381000" cy="381000"/>
          </a:xfrm>
          <a:prstGeom prst="ellipse">
            <a:avLst/>
          </a:prstGeom>
          <a:solidFill>
            <a:schemeClr val="tx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7" name="Oval 136">
            <a:extLst>
              <a:ext uri="{FF2B5EF4-FFF2-40B4-BE49-F238E27FC236}">
                <a16:creationId xmlns:a16="http://schemas.microsoft.com/office/drawing/2014/main" id="{2CEF2E4A-ADE2-914C-AB6E-6CDFDA1D35EB}"/>
              </a:ext>
            </a:extLst>
          </p:cNvPr>
          <p:cNvSpPr/>
          <p:nvPr/>
        </p:nvSpPr>
        <p:spPr bwMode="auto">
          <a:xfrm>
            <a:off x="3173137" y="4673412"/>
            <a:ext cx="381000" cy="381000"/>
          </a:xfrm>
          <a:prstGeom prst="ellipse">
            <a:avLst/>
          </a:prstGeom>
          <a:solidFill>
            <a:schemeClr val="accent5">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8" name="Oval 137">
            <a:extLst>
              <a:ext uri="{FF2B5EF4-FFF2-40B4-BE49-F238E27FC236}">
                <a16:creationId xmlns:a16="http://schemas.microsoft.com/office/drawing/2014/main" id="{A1EA3AE8-75EC-3348-A974-96C37D714C85}"/>
              </a:ext>
            </a:extLst>
          </p:cNvPr>
          <p:cNvSpPr/>
          <p:nvPr/>
        </p:nvSpPr>
        <p:spPr bwMode="auto">
          <a:xfrm>
            <a:off x="3639866" y="4673343"/>
            <a:ext cx="381000" cy="381000"/>
          </a:xfrm>
          <a:prstGeom prst="ellipse">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9" name="Oval 138">
            <a:extLst>
              <a:ext uri="{FF2B5EF4-FFF2-40B4-BE49-F238E27FC236}">
                <a16:creationId xmlns:a16="http://schemas.microsoft.com/office/drawing/2014/main" id="{11565701-C387-3447-A188-D01EEA7231FC}"/>
              </a:ext>
            </a:extLst>
          </p:cNvPr>
          <p:cNvSpPr/>
          <p:nvPr/>
        </p:nvSpPr>
        <p:spPr bwMode="auto">
          <a:xfrm>
            <a:off x="4030230" y="4673343"/>
            <a:ext cx="381000" cy="381000"/>
          </a:xfrm>
          <a:prstGeom prst="ellipse">
            <a:avLst/>
          </a:prstGeom>
          <a:solidFill>
            <a:schemeClr val="accent3">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0" name="Rectangle 139">
            <a:extLst>
              <a:ext uri="{FF2B5EF4-FFF2-40B4-BE49-F238E27FC236}">
                <a16:creationId xmlns:a16="http://schemas.microsoft.com/office/drawing/2014/main" id="{C4A36A55-4CEF-3F45-8FED-17A357E4D10A}"/>
              </a:ext>
            </a:extLst>
          </p:cNvPr>
          <p:cNvSpPr/>
          <p:nvPr/>
        </p:nvSpPr>
        <p:spPr bwMode="auto">
          <a:xfrm>
            <a:off x="1033288" y="3828792"/>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1" name="Rectangle 140">
            <a:extLst>
              <a:ext uri="{FF2B5EF4-FFF2-40B4-BE49-F238E27FC236}">
                <a16:creationId xmlns:a16="http://schemas.microsoft.com/office/drawing/2014/main" id="{73D3C783-5604-E542-B19C-460CD16520AB}"/>
              </a:ext>
            </a:extLst>
          </p:cNvPr>
          <p:cNvSpPr/>
          <p:nvPr/>
        </p:nvSpPr>
        <p:spPr bwMode="auto">
          <a:xfrm>
            <a:off x="1902034" y="3836379"/>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2" name="Rectangle 141">
            <a:extLst>
              <a:ext uri="{FF2B5EF4-FFF2-40B4-BE49-F238E27FC236}">
                <a16:creationId xmlns:a16="http://schemas.microsoft.com/office/drawing/2014/main" id="{13A53072-D94B-0F4E-BF8F-A8E91A0414A6}"/>
              </a:ext>
            </a:extLst>
          </p:cNvPr>
          <p:cNvSpPr/>
          <p:nvPr/>
        </p:nvSpPr>
        <p:spPr bwMode="auto">
          <a:xfrm>
            <a:off x="2768445" y="3836379"/>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3" name="Rectangle 142">
            <a:extLst>
              <a:ext uri="{FF2B5EF4-FFF2-40B4-BE49-F238E27FC236}">
                <a16:creationId xmlns:a16="http://schemas.microsoft.com/office/drawing/2014/main" id="{901B21E6-E4E4-E64B-A067-1695B936D84D}"/>
              </a:ext>
            </a:extLst>
          </p:cNvPr>
          <p:cNvSpPr/>
          <p:nvPr/>
        </p:nvSpPr>
        <p:spPr bwMode="auto">
          <a:xfrm>
            <a:off x="3634073" y="3836379"/>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4" name="Rectangle 143">
            <a:extLst>
              <a:ext uri="{FF2B5EF4-FFF2-40B4-BE49-F238E27FC236}">
                <a16:creationId xmlns:a16="http://schemas.microsoft.com/office/drawing/2014/main" id="{7018C2DF-0E9B-CB43-BE72-F6064CE9001D}"/>
              </a:ext>
            </a:extLst>
          </p:cNvPr>
          <p:cNvSpPr/>
          <p:nvPr/>
        </p:nvSpPr>
        <p:spPr bwMode="auto">
          <a:xfrm>
            <a:off x="1187503" y="5808302"/>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5" name="Rectangle 144">
            <a:extLst>
              <a:ext uri="{FF2B5EF4-FFF2-40B4-BE49-F238E27FC236}">
                <a16:creationId xmlns:a16="http://schemas.microsoft.com/office/drawing/2014/main" id="{C90222A1-562E-9442-99F0-444663017483}"/>
              </a:ext>
            </a:extLst>
          </p:cNvPr>
          <p:cNvSpPr/>
          <p:nvPr/>
        </p:nvSpPr>
        <p:spPr bwMode="auto">
          <a:xfrm>
            <a:off x="1367327" y="5808302"/>
            <a:ext cx="155448" cy="152400"/>
          </a:xfrm>
          <a:prstGeom prst="rect">
            <a:avLst/>
          </a:prstGeom>
          <a:solidFill>
            <a:schemeClr val="accent3">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6" name="Rectangle 145">
            <a:extLst>
              <a:ext uri="{FF2B5EF4-FFF2-40B4-BE49-F238E27FC236}">
                <a16:creationId xmlns:a16="http://schemas.microsoft.com/office/drawing/2014/main" id="{6027271E-3600-9746-89F8-F124F775094B}"/>
              </a:ext>
            </a:extLst>
          </p:cNvPr>
          <p:cNvSpPr/>
          <p:nvPr/>
        </p:nvSpPr>
        <p:spPr bwMode="auto">
          <a:xfrm>
            <a:off x="1547151" y="5808302"/>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7" name="Rectangle 146">
            <a:extLst>
              <a:ext uri="{FF2B5EF4-FFF2-40B4-BE49-F238E27FC236}">
                <a16:creationId xmlns:a16="http://schemas.microsoft.com/office/drawing/2014/main" id="{212E11EE-60EE-3244-BB2F-AD6314942B50}"/>
              </a:ext>
            </a:extLst>
          </p:cNvPr>
          <p:cNvSpPr/>
          <p:nvPr/>
        </p:nvSpPr>
        <p:spPr bwMode="auto">
          <a:xfrm>
            <a:off x="1728228" y="5808302"/>
            <a:ext cx="155448" cy="152400"/>
          </a:xfrm>
          <a:prstGeom prst="rect">
            <a:avLst/>
          </a:prstGeom>
          <a:solidFill>
            <a:schemeClr val="accent6">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8" name="Rectangle 147">
            <a:extLst>
              <a:ext uri="{FF2B5EF4-FFF2-40B4-BE49-F238E27FC236}">
                <a16:creationId xmlns:a16="http://schemas.microsoft.com/office/drawing/2014/main" id="{9B9B5860-B05E-A040-BA69-B0B396AFC40B}"/>
              </a:ext>
            </a:extLst>
          </p:cNvPr>
          <p:cNvSpPr/>
          <p:nvPr/>
        </p:nvSpPr>
        <p:spPr bwMode="auto">
          <a:xfrm>
            <a:off x="1033288" y="5659458"/>
            <a:ext cx="3385022" cy="841395"/>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9" name="Can 148">
            <a:extLst>
              <a:ext uri="{FF2B5EF4-FFF2-40B4-BE49-F238E27FC236}">
                <a16:creationId xmlns:a16="http://schemas.microsoft.com/office/drawing/2014/main" id="{38FA08B5-C4A7-FF45-9CC7-9C21A9C2C644}"/>
              </a:ext>
            </a:extLst>
          </p:cNvPr>
          <p:cNvSpPr/>
          <p:nvPr/>
        </p:nvSpPr>
        <p:spPr bwMode="auto">
          <a:xfrm>
            <a:off x="1349749" y="6027347"/>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0" name="Can 149">
            <a:extLst>
              <a:ext uri="{FF2B5EF4-FFF2-40B4-BE49-F238E27FC236}">
                <a16:creationId xmlns:a16="http://schemas.microsoft.com/office/drawing/2014/main" id="{FA843244-7EFA-2D40-A876-C4689FCF64D3}"/>
              </a:ext>
            </a:extLst>
          </p:cNvPr>
          <p:cNvSpPr/>
          <p:nvPr/>
        </p:nvSpPr>
        <p:spPr bwMode="auto">
          <a:xfrm>
            <a:off x="2162954" y="6027347"/>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1" name="Can 150">
            <a:extLst>
              <a:ext uri="{FF2B5EF4-FFF2-40B4-BE49-F238E27FC236}">
                <a16:creationId xmlns:a16="http://schemas.microsoft.com/office/drawing/2014/main" id="{BC0141DF-D98C-4248-899B-6A20A7C5FE3B}"/>
              </a:ext>
            </a:extLst>
          </p:cNvPr>
          <p:cNvSpPr/>
          <p:nvPr/>
        </p:nvSpPr>
        <p:spPr bwMode="auto">
          <a:xfrm>
            <a:off x="2971599" y="6027535"/>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2" name="Can 151">
            <a:extLst>
              <a:ext uri="{FF2B5EF4-FFF2-40B4-BE49-F238E27FC236}">
                <a16:creationId xmlns:a16="http://schemas.microsoft.com/office/drawing/2014/main" id="{7F3F0C1D-8D7C-6249-83AA-0DB0E472B462}"/>
              </a:ext>
            </a:extLst>
          </p:cNvPr>
          <p:cNvSpPr/>
          <p:nvPr/>
        </p:nvSpPr>
        <p:spPr bwMode="auto">
          <a:xfrm>
            <a:off x="3769696" y="6027348"/>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3" name="Rectangle 152">
            <a:extLst>
              <a:ext uri="{FF2B5EF4-FFF2-40B4-BE49-F238E27FC236}">
                <a16:creationId xmlns:a16="http://schemas.microsoft.com/office/drawing/2014/main" id="{0CD6FD6B-2324-C84A-8015-72ABA6C18E2C}"/>
              </a:ext>
            </a:extLst>
          </p:cNvPr>
          <p:cNvSpPr/>
          <p:nvPr/>
        </p:nvSpPr>
        <p:spPr bwMode="auto">
          <a:xfrm>
            <a:off x="1998381" y="5808302"/>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4" name="Rectangle 153">
            <a:extLst>
              <a:ext uri="{FF2B5EF4-FFF2-40B4-BE49-F238E27FC236}">
                <a16:creationId xmlns:a16="http://schemas.microsoft.com/office/drawing/2014/main" id="{5303E26B-CB73-C046-9CDF-FF9B282140E8}"/>
              </a:ext>
            </a:extLst>
          </p:cNvPr>
          <p:cNvSpPr/>
          <p:nvPr/>
        </p:nvSpPr>
        <p:spPr bwMode="auto">
          <a:xfrm>
            <a:off x="2178205" y="5808302"/>
            <a:ext cx="155448" cy="152400"/>
          </a:xfrm>
          <a:prstGeom prst="rect">
            <a:avLst/>
          </a:prstGeom>
          <a:solidFill>
            <a:schemeClr val="accent4">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5" name="Rectangle 154">
            <a:extLst>
              <a:ext uri="{FF2B5EF4-FFF2-40B4-BE49-F238E27FC236}">
                <a16:creationId xmlns:a16="http://schemas.microsoft.com/office/drawing/2014/main" id="{5D981F85-986A-EF4C-9CB2-CE30E7E33574}"/>
              </a:ext>
            </a:extLst>
          </p:cNvPr>
          <p:cNvSpPr/>
          <p:nvPr/>
        </p:nvSpPr>
        <p:spPr bwMode="auto">
          <a:xfrm>
            <a:off x="2357296" y="5808302"/>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6" name="Rectangle 155">
            <a:extLst>
              <a:ext uri="{FF2B5EF4-FFF2-40B4-BE49-F238E27FC236}">
                <a16:creationId xmlns:a16="http://schemas.microsoft.com/office/drawing/2014/main" id="{CED1511C-D522-AC46-A4A3-6CC6FDC161C3}"/>
              </a:ext>
            </a:extLst>
          </p:cNvPr>
          <p:cNvSpPr/>
          <p:nvPr/>
        </p:nvSpPr>
        <p:spPr bwMode="auto">
          <a:xfrm>
            <a:off x="2538373" y="5808302"/>
            <a:ext cx="155448" cy="152400"/>
          </a:xfrm>
          <a:prstGeom prst="rect">
            <a:avLst/>
          </a:prstGeom>
          <a:solidFill>
            <a:schemeClr val="accent5">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7" name="Rectangle 156">
            <a:extLst>
              <a:ext uri="{FF2B5EF4-FFF2-40B4-BE49-F238E27FC236}">
                <a16:creationId xmlns:a16="http://schemas.microsoft.com/office/drawing/2014/main" id="{06E35B5D-86E0-1347-97F3-E1CA3F385E60}"/>
              </a:ext>
            </a:extLst>
          </p:cNvPr>
          <p:cNvSpPr/>
          <p:nvPr/>
        </p:nvSpPr>
        <p:spPr bwMode="auto">
          <a:xfrm>
            <a:off x="2797549" y="5808302"/>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8" name="Rectangle 157">
            <a:extLst>
              <a:ext uri="{FF2B5EF4-FFF2-40B4-BE49-F238E27FC236}">
                <a16:creationId xmlns:a16="http://schemas.microsoft.com/office/drawing/2014/main" id="{679D8AA2-D1DA-F24E-A992-29AE8407587E}"/>
              </a:ext>
            </a:extLst>
          </p:cNvPr>
          <p:cNvSpPr/>
          <p:nvPr/>
        </p:nvSpPr>
        <p:spPr bwMode="auto">
          <a:xfrm>
            <a:off x="2977373" y="5808302"/>
            <a:ext cx="155448" cy="152400"/>
          </a:xfrm>
          <a:prstGeom prst="rect">
            <a:avLst/>
          </a:prstGeom>
          <a:solidFill>
            <a:schemeClr val="accent3">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9" name="Rectangle 158">
            <a:extLst>
              <a:ext uri="{FF2B5EF4-FFF2-40B4-BE49-F238E27FC236}">
                <a16:creationId xmlns:a16="http://schemas.microsoft.com/office/drawing/2014/main" id="{0504F51D-41BE-3649-9AC4-15E418B31AA1}"/>
              </a:ext>
            </a:extLst>
          </p:cNvPr>
          <p:cNvSpPr/>
          <p:nvPr/>
        </p:nvSpPr>
        <p:spPr bwMode="auto">
          <a:xfrm>
            <a:off x="3157197" y="5808302"/>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0" name="Rectangle 159">
            <a:extLst>
              <a:ext uri="{FF2B5EF4-FFF2-40B4-BE49-F238E27FC236}">
                <a16:creationId xmlns:a16="http://schemas.microsoft.com/office/drawing/2014/main" id="{1DABA447-F6E0-D042-8277-21DDBEA01F52}"/>
              </a:ext>
            </a:extLst>
          </p:cNvPr>
          <p:cNvSpPr/>
          <p:nvPr/>
        </p:nvSpPr>
        <p:spPr bwMode="auto">
          <a:xfrm>
            <a:off x="3338274" y="5808302"/>
            <a:ext cx="155448" cy="152400"/>
          </a:xfrm>
          <a:prstGeom prst="rect">
            <a:avLst/>
          </a:prstGeom>
          <a:solidFill>
            <a:schemeClr val="accent6">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1" name="Rectangle 160">
            <a:extLst>
              <a:ext uri="{FF2B5EF4-FFF2-40B4-BE49-F238E27FC236}">
                <a16:creationId xmlns:a16="http://schemas.microsoft.com/office/drawing/2014/main" id="{99ABDBA6-3E2A-1D4A-897A-C424A644178E}"/>
              </a:ext>
            </a:extLst>
          </p:cNvPr>
          <p:cNvSpPr/>
          <p:nvPr/>
        </p:nvSpPr>
        <p:spPr bwMode="auto">
          <a:xfrm>
            <a:off x="3603019" y="5808302"/>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2" name="Rectangle 161">
            <a:extLst>
              <a:ext uri="{FF2B5EF4-FFF2-40B4-BE49-F238E27FC236}">
                <a16:creationId xmlns:a16="http://schemas.microsoft.com/office/drawing/2014/main" id="{66F0FAB7-3DDC-944C-A381-9ED7EFF3101C}"/>
              </a:ext>
            </a:extLst>
          </p:cNvPr>
          <p:cNvSpPr/>
          <p:nvPr/>
        </p:nvSpPr>
        <p:spPr bwMode="auto">
          <a:xfrm>
            <a:off x="3782843" y="5808302"/>
            <a:ext cx="155448" cy="152400"/>
          </a:xfrm>
          <a:prstGeom prst="rect">
            <a:avLst/>
          </a:prstGeom>
          <a:solidFill>
            <a:schemeClr val="accent4">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3" name="Rectangle 162">
            <a:extLst>
              <a:ext uri="{FF2B5EF4-FFF2-40B4-BE49-F238E27FC236}">
                <a16:creationId xmlns:a16="http://schemas.microsoft.com/office/drawing/2014/main" id="{BFB3D190-1E2B-9F4B-8895-59D63B6DBD79}"/>
              </a:ext>
            </a:extLst>
          </p:cNvPr>
          <p:cNvSpPr/>
          <p:nvPr/>
        </p:nvSpPr>
        <p:spPr bwMode="auto">
          <a:xfrm>
            <a:off x="3961934" y="5808302"/>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4" name="Rectangle 163">
            <a:extLst>
              <a:ext uri="{FF2B5EF4-FFF2-40B4-BE49-F238E27FC236}">
                <a16:creationId xmlns:a16="http://schemas.microsoft.com/office/drawing/2014/main" id="{B13C0309-B46C-5D40-9764-AB9C927EE84C}"/>
              </a:ext>
            </a:extLst>
          </p:cNvPr>
          <p:cNvSpPr/>
          <p:nvPr/>
        </p:nvSpPr>
        <p:spPr bwMode="auto">
          <a:xfrm>
            <a:off x="4143011" y="5808302"/>
            <a:ext cx="155448" cy="152400"/>
          </a:xfrm>
          <a:prstGeom prst="rect">
            <a:avLst/>
          </a:prstGeom>
          <a:solidFill>
            <a:schemeClr val="accent5">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5" name="TextBox 164">
            <a:extLst>
              <a:ext uri="{FF2B5EF4-FFF2-40B4-BE49-F238E27FC236}">
                <a16:creationId xmlns:a16="http://schemas.microsoft.com/office/drawing/2014/main" id="{8E51DA62-4A56-0C44-A1CD-6E3144BDAC44}"/>
              </a:ext>
            </a:extLst>
          </p:cNvPr>
          <p:cNvSpPr txBox="1"/>
          <p:nvPr/>
        </p:nvSpPr>
        <p:spPr>
          <a:xfrm>
            <a:off x="455910" y="5715225"/>
            <a:ext cx="513282" cy="338554"/>
          </a:xfrm>
          <a:prstGeom prst="rect">
            <a:avLst/>
          </a:prstGeom>
          <a:noFill/>
        </p:spPr>
        <p:txBody>
          <a:bodyPr wrap="none" rtlCol="0">
            <a:spAutoFit/>
          </a:bodyPr>
          <a:lstStyle/>
          <a:p>
            <a:r>
              <a:rPr lang="en-US" sz="1600" dirty="0">
                <a:solidFill>
                  <a:schemeClr val="tx1">
                    <a:lumMod val="85000"/>
                    <a:lumOff val="15000"/>
                  </a:schemeClr>
                </a:solidFill>
              </a:rPr>
              <a:t>File</a:t>
            </a:r>
          </a:p>
        </p:txBody>
      </p:sp>
      <p:cxnSp>
        <p:nvCxnSpPr>
          <p:cNvPr id="166" name="Straight Arrow Connector 165">
            <a:extLst>
              <a:ext uri="{FF2B5EF4-FFF2-40B4-BE49-F238E27FC236}">
                <a16:creationId xmlns:a16="http://schemas.microsoft.com/office/drawing/2014/main" id="{05D9D56C-72F7-B24E-B7F7-E56EBEB33F29}"/>
              </a:ext>
            </a:extLst>
          </p:cNvPr>
          <p:cNvCxnSpPr>
            <a:cxnSpLocks/>
            <a:stCxn id="165" idx="3"/>
            <a:endCxn id="238" idx="1"/>
          </p:cNvCxnSpPr>
          <p:nvPr/>
        </p:nvCxnSpPr>
        <p:spPr bwMode="auto">
          <a:xfrm>
            <a:off x="969192" y="5884502"/>
            <a:ext cx="172935" cy="65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67" name="Elbow Connector 166">
            <a:extLst>
              <a:ext uri="{FF2B5EF4-FFF2-40B4-BE49-F238E27FC236}">
                <a16:creationId xmlns:a16="http://schemas.microsoft.com/office/drawing/2014/main" id="{79D6840C-28DD-9C4E-8EFE-4EE93BB54CBC}"/>
              </a:ext>
            </a:extLst>
          </p:cNvPr>
          <p:cNvCxnSpPr>
            <a:stCxn id="133" idx="0"/>
            <a:endCxn id="132" idx="0"/>
          </p:cNvCxnSpPr>
          <p:nvPr/>
        </p:nvCxnSpPr>
        <p:spPr bwMode="auto">
          <a:xfrm rot="16200000" flipV="1">
            <a:off x="1425691" y="4473256"/>
            <a:ext cx="69" cy="400243"/>
          </a:xfrm>
          <a:prstGeom prst="bentConnector3">
            <a:avLst>
              <a:gd name="adj1" fmla="val 181660870"/>
            </a:avLst>
          </a:prstGeom>
          <a:noFill/>
          <a:ln w="9525" cap="flat" cmpd="sng" algn="ctr">
            <a:solidFill>
              <a:schemeClr val="tx1"/>
            </a:solidFill>
            <a:prstDash val="solid"/>
            <a:round/>
            <a:headEnd type="none" w="med" len="med"/>
            <a:tailEnd type="triangle"/>
          </a:ln>
          <a:effectLst/>
        </p:spPr>
      </p:cxnSp>
      <p:cxnSp>
        <p:nvCxnSpPr>
          <p:cNvPr id="168" name="Elbow Connector 167">
            <a:extLst>
              <a:ext uri="{FF2B5EF4-FFF2-40B4-BE49-F238E27FC236}">
                <a16:creationId xmlns:a16="http://schemas.microsoft.com/office/drawing/2014/main" id="{8622107A-869E-274C-A7E6-10A60607D1D4}"/>
              </a:ext>
            </a:extLst>
          </p:cNvPr>
          <p:cNvCxnSpPr>
            <a:cxnSpLocks/>
            <a:stCxn id="134" idx="0"/>
            <a:endCxn id="132" idx="0"/>
          </p:cNvCxnSpPr>
          <p:nvPr/>
        </p:nvCxnSpPr>
        <p:spPr bwMode="auto">
          <a:xfrm rot="16200000" flipV="1">
            <a:off x="1663946" y="4235000"/>
            <a:ext cx="12700" cy="876686"/>
          </a:xfrm>
          <a:prstGeom prst="bentConnector3">
            <a:avLst>
              <a:gd name="adj1" fmla="val 1800000"/>
            </a:avLst>
          </a:prstGeom>
          <a:noFill/>
          <a:ln w="9525" cap="flat" cmpd="sng" algn="ctr">
            <a:solidFill>
              <a:schemeClr val="tx1"/>
            </a:solidFill>
            <a:prstDash val="solid"/>
            <a:round/>
            <a:headEnd type="none" w="med" len="med"/>
            <a:tailEnd type="triangle"/>
          </a:ln>
          <a:effectLst/>
        </p:spPr>
      </p:cxnSp>
      <p:cxnSp>
        <p:nvCxnSpPr>
          <p:cNvPr id="169" name="Elbow Connector 168">
            <a:extLst>
              <a:ext uri="{FF2B5EF4-FFF2-40B4-BE49-F238E27FC236}">
                <a16:creationId xmlns:a16="http://schemas.microsoft.com/office/drawing/2014/main" id="{49F48904-578F-6E40-ABED-8E8E4E509026}"/>
              </a:ext>
            </a:extLst>
          </p:cNvPr>
          <p:cNvCxnSpPr>
            <a:cxnSpLocks/>
            <a:stCxn id="135" idx="0"/>
            <a:endCxn id="132" idx="0"/>
          </p:cNvCxnSpPr>
          <p:nvPr/>
        </p:nvCxnSpPr>
        <p:spPr bwMode="auto">
          <a:xfrm rot="16200000" flipV="1">
            <a:off x="1859128" y="4039818"/>
            <a:ext cx="12700" cy="1267050"/>
          </a:xfrm>
          <a:prstGeom prst="bentConnector3">
            <a:avLst>
              <a:gd name="adj1" fmla="val 2654236"/>
            </a:avLst>
          </a:prstGeom>
          <a:noFill/>
          <a:ln w="9525" cap="flat" cmpd="sng" algn="ctr">
            <a:solidFill>
              <a:schemeClr val="tx1"/>
            </a:solidFill>
            <a:prstDash val="solid"/>
            <a:round/>
            <a:headEnd type="none" w="med" len="med"/>
            <a:tailEnd type="triangle"/>
          </a:ln>
          <a:effectLst/>
        </p:spPr>
      </p:cxnSp>
      <p:cxnSp>
        <p:nvCxnSpPr>
          <p:cNvPr id="170" name="Elbow Connector 169">
            <a:extLst>
              <a:ext uri="{FF2B5EF4-FFF2-40B4-BE49-F238E27FC236}">
                <a16:creationId xmlns:a16="http://schemas.microsoft.com/office/drawing/2014/main" id="{E5F16DA5-AEAF-EF4C-926C-53376A28157C}"/>
              </a:ext>
            </a:extLst>
          </p:cNvPr>
          <p:cNvCxnSpPr>
            <a:cxnSpLocks/>
            <a:stCxn id="136" idx="0"/>
            <a:endCxn id="132" idx="0"/>
          </p:cNvCxnSpPr>
          <p:nvPr/>
        </p:nvCxnSpPr>
        <p:spPr bwMode="auto">
          <a:xfrm rot="16200000" flipV="1">
            <a:off x="2094499" y="3804447"/>
            <a:ext cx="12700" cy="1737791"/>
          </a:xfrm>
          <a:prstGeom prst="bentConnector3">
            <a:avLst>
              <a:gd name="adj1" fmla="val 3549150"/>
            </a:avLst>
          </a:prstGeom>
          <a:noFill/>
          <a:ln w="9525" cap="flat" cmpd="sng" algn="ctr">
            <a:solidFill>
              <a:schemeClr val="tx1"/>
            </a:solidFill>
            <a:prstDash val="solid"/>
            <a:round/>
            <a:headEnd type="none" w="med" len="med"/>
            <a:tailEnd type="triangle"/>
          </a:ln>
          <a:effectLst/>
        </p:spPr>
      </p:cxnSp>
      <p:cxnSp>
        <p:nvCxnSpPr>
          <p:cNvPr id="171" name="Elbow Connector 170">
            <a:extLst>
              <a:ext uri="{FF2B5EF4-FFF2-40B4-BE49-F238E27FC236}">
                <a16:creationId xmlns:a16="http://schemas.microsoft.com/office/drawing/2014/main" id="{4FBF902B-9AFF-5C49-B6FD-CB8E505D1EB9}"/>
              </a:ext>
            </a:extLst>
          </p:cNvPr>
          <p:cNvCxnSpPr>
            <a:cxnSpLocks/>
            <a:stCxn id="137" idx="0"/>
            <a:endCxn id="132" idx="0"/>
          </p:cNvCxnSpPr>
          <p:nvPr/>
        </p:nvCxnSpPr>
        <p:spPr bwMode="auto">
          <a:xfrm rot="16200000" flipV="1">
            <a:off x="2294586" y="3604361"/>
            <a:ext cx="69" cy="2138034"/>
          </a:xfrm>
          <a:prstGeom prst="bentConnector3">
            <a:avLst>
              <a:gd name="adj1" fmla="val 810588406"/>
            </a:avLst>
          </a:prstGeom>
          <a:noFill/>
          <a:ln w="9525" cap="flat" cmpd="sng" algn="ctr">
            <a:solidFill>
              <a:schemeClr val="tx1"/>
            </a:solidFill>
            <a:prstDash val="solid"/>
            <a:round/>
            <a:headEnd type="none" w="med" len="med"/>
            <a:tailEnd type="triangle"/>
          </a:ln>
          <a:effectLst/>
        </p:spPr>
      </p:cxnSp>
      <p:cxnSp>
        <p:nvCxnSpPr>
          <p:cNvPr id="172" name="Elbow Connector 171">
            <a:extLst>
              <a:ext uri="{FF2B5EF4-FFF2-40B4-BE49-F238E27FC236}">
                <a16:creationId xmlns:a16="http://schemas.microsoft.com/office/drawing/2014/main" id="{D7C37060-5A0E-554E-857A-1FAC201E951D}"/>
              </a:ext>
            </a:extLst>
          </p:cNvPr>
          <p:cNvCxnSpPr>
            <a:cxnSpLocks/>
            <a:stCxn id="138" idx="0"/>
            <a:endCxn id="132" idx="0"/>
          </p:cNvCxnSpPr>
          <p:nvPr/>
        </p:nvCxnSpPr>
        <p:spPr bwMode="auto">
          <a:xfrm rot="16200000" flipV="1">
            <a:off x="2527985" y="3370961"/>
            <a:ext cx="12700" cy="2604763"/>
          </a:xfrm>
          <a:prstGeom prst="bentConnector3">
            <a:avLst>
              <a:gd name="adj1" fmla="val 5420378"/>
            </a:avLst>
          </a:prstGeom>
          <a:noFill/>
          <a:ln w="9525" cap="flat" cmpd="sng" algn="ctr">
            <a:solidFill>
              <a:schemeClr val="tx1"/>
            </a:solidFill>
            <a:prstDash val="solid"/>
            <a:round/>
            <a:headEnd type="none" w="med" len="med"/>
            <a:tailEnd type="triangle"/>
          </a:ln>
          <a:effectLst/>
        </p:spPr>
      </p:cxnSp>
      <p:cxnSp>
        <p:nvCxnSpPr>
          <p:cNvPr id="173" name="Elbow Connector 172">
            <a:extLst>
              <a:ext uri="{FF2B5EF4-FFF2-40B4-BE49-F238E27FC236}">
                <a16:creationId xmlns:a16="http://schemas.microsoft.com/office/drawing/2014/main" id="{8A7644CC-7D01-C249-BA59-5B1F59AF4ABF}"/>
              </a:ext>
            </a:extLst>
          </p:cNvPr>
          <p:cNvCxnSpPr>
            <a:cxnSpLocks/>
            <a:stCxn id="139" idx="0"/>
            <a:endCxn id="132" idx="0"/>
          </p:cNvCxnSpPr>
          <p:nvPr/>
        </p:nvCxnSpPr>
        <p:spPr bwMode="auto">
          <a:xfrm rot="16200000" flipV="1">
            <a:off x="2723167" y="3175779"/>
            <a:ext cx="12700" cy="2995127"/>
          </a:xfrm>
          <a:prstGeom prst="bentConnector3">
            <a:avLst>
              <a:gd name="adj1" fmla="val 6355945"/>
            </a:avLst>
          </a:prstGeom>
          <a:noFill/>
          <a:ln w="9525" cap="flat" cmpd="sng" algn="ctr">
            <a:solidFill>
              <a:schemeClr val="tx1"/>
            </a:solidFill>
            <a:prstDash val="solid"/>
            <a:round/>
            <a:headEnd type="none" w="med" len="med"/>
            <a:tailEnd type="triangle"/>
          </a:ln>
          <a:effectLst/>
        </p:spPr>
      </p:cxnSp>
      <p:sp>
        <p:nvSpPr>
          <p:cNvPr id="174" name="Rectangle 173">
            <a:extLst>
              <a:ext uri="{FF2B5EF4-FFF2-40B4-BE49-F238E27FC236}">
                <a16:creationId xmlns:a16="http://schemas.microsoft.com/office/drawing/2014/main" id="{354DEFCD-A408-B04E-A414-3B51D9E31D68}"/>
              </a:ext>
            </a:extLst>
          </p:cNvPr>
          <p:cNvSpPr/>
          <p:nvPr/>
        </p:nvSpPr>
        <p:spPr bwMode="auto">
          <a:xfrm>
            <a:off x="1166630" y="5785188"/>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5" name="Rectangle 174">
            <a:extLst>
              <a:ext uri="{FF2B5EF4-FFF2-40B4-BE49-F238E27FC236}">
                <a16:creationId xmlns:a16="http://schemas.microsoft.com/office/drawing/2014/main" id="{AE6FA5D1-2370-FE42-A4A9-AB378F587721}"/>
              </a:ext>
            </a:extLst>
          </p:cNvPr>
          <p:cNvSpPr/>
          <p:nvPr/>
        </p:nvSpPr>
        <p:spPr bwMode="auto">
          <a:xfrm>
            <a:off x="1982089" y="5785188"/>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6" name="Rectangle 175">
            <a:extLst>
              <a:ext uri="{FF2B5EF4-FFF2-40B4-BE49-F238E27FC236}">
                <a16:creationId xmlns:a16="http://schemas.microsoft.com/office/drawing/2014/main" id="{946C6EAC-D68D-7D49-B6AB-2848A5B8AAEC}"/>
              </a:ext>
            </a:extLst>
          </p:cNvPr>
          <p:cNvSpPr/>
          <p:nvPr/>
        </p:nvSpPr>
        <p:spPr bwMode="auto">
          <a:xfrm>
            <a:off x="2778667" y="5785188"/>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7" name="Rectangle 176">
            <a:extLst>
              <a:ext uri="{FF2B5EF4-FFF2-40B4-BE49-F238E27FC236}">
                <a16:creationId xmlns:a16="http://schemas.microsoft.com/office/drawing/2014/main" id="{52F5F7A3-02A7-0647-8111-DA1F7AAE182F}"/>
              </a:ext>
            </a:extLst>
          </p:cNvPr>
          <p:cNvSpPr/>
          <p:nvPr/>
        </p:nvSpPr>
        <p:spPr bwMode="auto">
          <a:xfrm>
            <a:off x="3582383" y="5785188"/>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cxnSp>
        <p:nvCxnSpPr>
          <p:cNvPr id="178" name="Straight Arrow Connector 177">
            <a:extLst>
              <a:ext uri="{FF2B5EF4-FFF2-40B4-BE49-F238E27FC236}">
                <a16:creationId xmlns:a16="http://schemas.microsoft.com/office/drawing/2014/main" id="{C533EF16-E9F0-DB4C-81BD-DCF0AD05814B}"/>
              </a:ext>
            </a:extLst>
          </p:cNvPr>
          <p:cNvCxnSpPr>
            <a:stCxn id="132" idx="4"/>
            <a:endCxn id="174" idx="0"/>
          </p:cNvCxnSpPr>
          <p:nvPr/>
        </p:nvCxnSpPr>
        <p:spPr bwMode="auto">
          <a:xfrm>
            <a:off x="1225603" y="5054343"/>
            <a:ext cx="308729" cy="730845"/>
          </a:xfrm>
          <a:prstGeom prst="straightConnector1">
            <a:avLst/>
          </a:prstGeom>
          <a:noFill/>
          <a:ln w="9525" cap="flat" cmpd="sng" algn="ctr">
            <a:solidFill>
              <a:schemeClr val="tx1"/>
            </a:solidFill>
            <a:prstDash val="solid"/>
            <a:round/>
            <a:headEnd type="none" w="med" len="med"/>
            <a:tailEnd type="triangle"/>
          </a:ln>
          <a:effectLst/>
        </p:spPr>
      </p:cxnSp>
      <p:cxnSp>
        <p:nvCxnSpPr>
          <p:cNvPr id="179" name="Straight Arrow Connector 178">
            <a:extLst>
              <a:ext uri="{FF2B5EF4-FFF2-40B4-BE49-F238E27FC236}">
                <a16:creationId xmlns:a16="http://schemas.microsoft.com/office/drawing/2014/main" id="{AE851C74-1F80-6349-A911-29FDC540460F}"/>
              </a:ext>
            </a:extLst>
          </p:cNvPr>
          <p:cNvCxnSpPr>
            <a:cxnSpLocks/>
            <a:stCxn id="132" idx="4"/>
            <a:endCxn id="175" idx="0"/>
          </p:cNvCxnSpPr>
          <p:nvPr/>
        </p:nvCxnSpPr>
        <p:spPr bwMode="auto">
          <a:xfrm>
            <a:off x="1225603" y="5054343"/>
            <a:ext cx="1124188" cy="730845"/>
          </a:xfrm>
          <a:prstGeom prst="straightConnector1">
            <a:avLst/>
          </a:prstGeom>
          <a:noFill/>
          <a:ln w="9525" cap="flat" cmpd="sng" algn="ctr">
            <a:solidFill>
              <a:schemeClr val="tx1"/>
            </a:solidFill>
            <a:prstDash val="solid"/>
            <a:round/>
            <a:headEnd type="none" w="med" len="med"/>
            <a:tailEnd type="triangle"/>
          </a:ln>
          <a:effectLst/>
        </p:spPr>
      </p:cxnSp>
      <p:cxnSp>
        <p:nvCxnSpPr>
          <p:cNvPr id="180" name="Straight Arrow Connector 179">
            <a:extLst>
              <a:ext uri="{FF2B5EF4-FFF2-40B4-BE49-F238E27FC236}">
                <a16:creationId xmlns:a16="http://schemas.microsoft.com/office/drawing/2014/main" id="{EAB53C01-5B3F-A24F-A3ED-96C78E7DA416}"/>
              </a:ext>
            </a:extLst>
          </p:cNvPr>
          <p:cNvCxnSpPr>
            <a:cxnSpLocks/>
            <a:stCxn id="132" idx="4"/>
            <a:endCxn id="176" idx="0"/>
          </p:cNvCxnSpPr>
          <p:nvPr/>
        </p:nvCxnSpPr>
        <p:spPr bwMode="auto">
          <a:xfrm>
            <a:off x="1225603" y="5054343"/>
            <a:ext cx="1920766" cy="730845"/>
          </a:xfrm>
          <a:prstGeom prst="straightConnector1">
            <a:avLst/>
          </a:prstGeom>
          <a:noFill/>
          <a:ln w="9525" cap="flat" cmpd="sng" algn="ctr">
            <a:solidFill>
              <a:schemeClr val="tx1"/>
            </a:solidFill>
            <a:prstDash val="solid"/>
            <a:round/>
            <a:headEnd type="none" w="med" len="med"/>
            <a:tailEnd type="triangle"/>
          </a:ln>
          <a:effectLst/>
        </p:spPr>
      </p:cxnSp>
      <p:cxnSp>
        <p:nvCxnSpPr>
          <p:cNvPr id="181" name="Straight Arrow Connector 180">
            <a:extLst>
              <a:ext uri="{FF2B5EF4-FFF2-40B4-BE49-F238E27FC236}">
                <a16:creationId xmlns:a16="http://schemas.microsoft.com/office/drawing/2014/main" id="{D6DD9BCD-263A-2847-9969-FC883DAAEED0}"/>
              </a:ext>
            </a:extLst>
          </p:cNvPr>
          <p:cNvCxnSpPr>
            <a:cxnSpLocks/>
            <a:stCxn id="132" idx="4"/>
            <a:endCxn id="177" idx="0"/>
          </p:cNvCxnSpPr>
          <p:nvPr/>
        </p:nvCxnSpPr>
        <p:spPr bwMode="auto">
          <a:xfrm>
            <a:off x="1225603" y="5054343"/>
            <a:ext cx="2724482" cy="730845"/>
          </a:xfrm>
          <a:prstGeom prst="straightConnector1">
            <a:avLst/>
          </a:prstGeom>
          <a:noFill/>
          <a:ln w="9525" cap="flat" cmpd="sng" algn="ctr">
            <a:solidFill>
              <a:schemeClr val="tx1"/>
            </a:solidFill>
            <a:prstDash val="solid"/>
            <a:round/>
            <a:headEnd type="none" w="med" len="med"/>
            <a:tailEnd type="triangle"/>
          </a:ln>
          <a:effectLst/>
        </p:spPr>
      </p:cxnSp>
      <p:sp>
        <p:nvSpPr>
          <p:cNvPr id="182" name="TextBox 181">
            <a:extLst>
              <a:ext uri="{FF2B5EF4-FFF2-40B4-BE49-F238E27FC236}">
                <a16:creationId xmlns:a16="http://schemas.microsoft.com/office/drawing/2014/main" id="{07451FD8-150F-E049-8C62-39B1EF4D77AD}"/>
              </a:ext>
            </a:extLst>
          </p:cNvPr>
          <p:cNvSpPr txBox="1"/>
          <p:nvPr/>
        </p:nvSpPr>
        <p:spPr>
          <a:xfrm>
            <a:off x="969562" y="3449658"/>
            <a:ext cx="928459" cy="369332"/>
          </a:xfrm>
          <a:prstGeom prst="rect">
            <a:avLst/>
          </a:prstGeom>
          <a:noFill/>
        </p:spPr>
        <p:txBody>
          <a:bodyPr wrap="none" rtlCol="0">
            <a:spAutoFit/>
          </a:bodyPr>
          <a:lstStyle/>
          <a:p>
            <a:r>
              <a:rPr lang="en-US" dirty="0">
                <a:solidFill>
                  <a:schemeClr val="tx1">
                    <a:lumMod val="85000"/>
                    <a:lumOff val="15000"/>
                  </a:schemeClr>
                </a:solidFill>
              </a:rPr>
              <a:t>Node 0</a:t>
            </a:r>
          </a:p>
        </p:txBody>
      </p:sp>
      <p:sp>
        <p:nvSpPr>
          <p:cNvPr id="183" name="TextBox 182">
            <a:extLst>
              <a:ext uri="{FF2B5EF4-FFF2-40B4-BE49-F238E27FC236}">
                <a16:creationId xmlns:a16="http://schemas.microsoft.com/office/drawing/2014/main" id="{2F7C1861-AE58-4D42-94F9-F6A55F2D026E}"/>
              </a:ext>
            </a:extLst>
          </p:cNvPr>
          <p:cNvSpPr txBox="1"/>
          <p:nvPr/>
        </p:nvSpPr>
        <p:spPr>
          <a:xfrm>
            <a:off x="2688520" y="3456398"/>
            <a:ext cx="928459" cy="369332"/>
          </a:xfrm>
          <a:prstGeom prst="rect">
            <a:avLst/>
          </a:prstGeom>
          <a:noFill/>
        </p:spPr>
        <p:txBody>
          <a:bodyPr wrap="none" rtlCol="0">
            <a:spAutoFit/>
          </a:bodyPr>
          <a:lstStyle/>
          <a:p>
            <a:r>
              <a:rPr lang="en-US" dirty="0">
                <a:solidFill>
                  <a:schemeClr val="tx1">
                    <a:lumMod val="85000"/>
                    <a:lumOff val="15000"/>
                  </a:schemeClr>
                </a:solidFill>
              </a:rPr>
              <a:t>Node 2</a:t>
            </a:r>
          </a:p>
        </p:txBody>
      </p:sp>
      <p:sp>
        <p:nvSpPr>
          <p:cNvPr id="184" name="TextBox 183">
            <a:extLst>
              <a:ext uri="{FF2B5EF4-FFF2-40B4-BE49-F238E27FC236}">
                <a16:creationId xmlns:a16="http://schemas.microsoft.com/office/drawing/2014/main" id="{92C16073-DA9C-5941-88F6-C82C96866DC0}"/>
              </a:ext>
            </a:extLst>
          </p:cNvPr>
          <p:cNvSpPr txBox="1"/>
          <p:nvPr/>
        </p:nvSpPr>
        <p:spPr>
          <a:xfrm>
            <a:off x="1820416" y="3449658"/>
            <a:ext cx="928459" cy="369332"/>
          </a:xfrm>
          <a:prstGeom prst="rect">
            <a:avLst/>
          </a:prstGeom>
          <a:noFill/>
        </p:spPr>
        <p:txBody>
          <a:bodyPr wrap="none" rtlCol="0">
            <a:spAutoFit/>
          </a:bodyPr>
          <a:lstStyle/>
          <a:p>
            <a:r>
              <a:rPr lang="en-US" dirty="0">
                <a:solidFill>
                  <a:schemeClr val="tx1">
                    <a:lumMod val="85000"/>
                    <a:lumOff val="15000"/>
                  </a:schemeClr>
                </a:solidFill>
              </a:rPr>
              <a:t>Node 1</a:t>
            </a:r>
          </a:p>
        </p:txBody>
      </p:sp>
      <p:sp>
        <p:nvSpPr>
          <p:cNvPr id="185" name="TextBox 184">
            <a:extLst>
              <a:ext uri="{FF2B5EF4-FFF2-40B4-BE49-F238E27FC236}">
                <a16:creationId xmlns:a16="http://schemas.microsoft.com/office/drawing/2014/main" id="{F770EB3A-D6CD-044E-A4A8-3ABC47255D43}"/>
              </a:ext>
            </a:extLst>
          </p:cNvPr>
          <p:cNvSpPr txBox="1"/>
          <p:nvPr/>
        </p:nvSpPr>
        <p:spPr>
          <a:xfrm>
            <a:off x="3548493" y="3458034"/>
            <a:ext cx="928459" cy="369332"/>
          </a:xfrm>
          <a:prstGeom prst="rect">
            <a:avLst/>
          </a:prstGeom>
          <a:noFill/>
        </p:spPr>
        <p:txBody>
          <a:bodyPr wrap="none" rtlCol="0">
            <a:spAutoFit/>
          </a:bodyPr>
          <a:lstStyle/>
          <a:p>
            <a:r>
              <a:rPr lang="en-US" dirty="0">
                <a:solidFill>
                  <a:schemeClr val="tx1">
                    <a:lumMod val="85000"/>
                    <a:lumOff val="15000"/>
                  </a:schemeClr>
                </a:solidFill>
              </a:rPr>
              <a:t>Node 3</a:t>
            </a:r>
          </a:p>
        </p:txBody>
      </p:sp>
      <p:sp>
        <p:nvSpPr>
          <p:cNvPr id="186" name="Oval 185">
            <a:extLst>
              <a:ext uri="{FF2B5EF4-FFF2-40B4-BE49-F238E27FC236}">
                <a16:creationId xmlns:a16="http://schemas.microsoft.com/office/drawing/2014/main" id="{41EF305D-AEF4-2C45-B687-0224529A2ED9}"/>
              </a:ext>
            </a:extLst>
          </p:cNvPr>
          <p:cNvSpPr/>
          <p:nvPr/>
        </p:nvSpPr>
        <p:spPr bwMode="auto">
          <a:xfrm>
            <a:off x="4921303" y="4673343"/>
            <a:ext cx="381000" cy="381000"/>
          </a:xfrm>
          <a:prstGeom prst="ellipse">
            <a:avLst/>
          </a:prstGeom>
          <a:solidFill>
            <a:schemeClr val="accent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7" name="Oval 186">
            <a:extLst>
              <a:ext uri="{FF2B5EF4-FFF2-40B4-BE49-F238E27FC236}">
                <a16:creationId xmlns:a16="http://schemas.microsoft.com/office/drawing/2014/main" id="{D7CCE601-0B84-B14C-ADB7-89F245A7B0E7}"/>
              </a:ext>
            </a:extLst>
          </p:cNvPr>
          <p:cNvSpPr/>
          <p:nvPr/>
        </p:nvSpPr>
        <p:spPr bwMode="auto">
          <a:xfrm>
            <a:off x="5321546" y="4673412"/>
            <a:ext cx="381000" cy="381000"/>
          </a:xfrm>
          <a:prstGeom prst="ellipse">
            <a:avLst/>
          </a:prstGeom>
          <a:solidFill>
            <a:schemeClr val="accent6">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8" name="Oval 187">
            <a:extLst>
              <a:ext uri="{FF2B5EF4-FFF2-40B4-BE49-F238E27FC236}">
                <a16:creationId xmlns:a16="http://schemas.microsoft.com/office/drawing/2014/main" id="{6552BB5B-8683-B24F-8A6B-BF2655D95D88}"/>
              </a:ext>
            </a:extLst>
          </p:cNvPr>
          <p:cNvSpPr/>
          <p:nvPr/>
        </p:nvSpPr>
        <p:spPr bwMode="auto">
          <a:xfrm>
            <a:off x="5797989" y="4673343"/>
            <a:ext cx="381000" cy="381000"/>
          </a:xfrm>
          <a:prstGeom prst="ellipse">
            <a:avLst/>
          </a:prstGeom>
          <a:solidFill>
            <a:schemeClr val="accent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9" name="Oval 188">
            <a:extLst>
              <a:ext uri="{FF2B5EF4-FFF2-40B4-BE49-F238E27FC236}">
                <a16:creationId xmlns:a16="http://schemas.microsoft.com/office/drawing/2014/main" id="{259BE020-2494-ED4D-8096-4D12869EE1A2}"/>
              </a:ext>
            </a:extLst>
          </p:cNvPr>
          <p:cNvSpPr/>
          <p:nvPr/>
        </p:nvSpPr>
        <p:spPr bwMode="auto">
          <a:xfrm>
            <a:off x="6188353" y="4673343"/>
            <a:ext cx="381000" cy="381000"/>
          </a:xfrm>
          <a:prstGeom prst="ellipse">
            <a:avLst/>
          </a:prstGeom>
          <a:solidFill>
            <a:schemeClr val="accent4">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0" name="Oval 189">
            <a:extLst>
              <a:ext uri="{FF2B5EF4-FFF2-40B4-BE49-F238E27FC236}">
                <a16:creationId xmlns:a16="http://schemas.microsoft.com/office/drawing/2014/main" id="{545BE7FF-F707-994C-9EE5-A32CBFE0D065}"/>
              </a:ext>
            </a:extLst>
          </p:cNvPr>
          <p:cNvSpPr/>
          <p:nvPr/>
        </p:nvSpPr>
        <p:spPr bwMode="auto">
          <a:xfrm>
            <a:off x="6659094" y="4673343"/>
            <a:ext cx="381000" cy="381000"/>
          </a:xfrm>
          <a:prstGeom prst="ellipse">
            <a:avLst/>
          </a:prstGeom>
          <a:solidFill>
            <a:schemeClr val="tx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1" name="Oval 190">
            <a:extLst>
              <a:ext uri="{FF2B5EF4-FFF2-40B4-BE49-F238E27FC236}">
                <a16:creationId xmlns:a16="http://schemas.microsoft.com/office/drawing/2014/main" id="{39384C6D-7F2C-D441-9C87-662E14F1F198}"/>
              </a:ext>
            </a:extLst>
          </p:cNvPr>
          <p:cNvSpPr/>
          <p:nvPr/>
        </p:nvSpPr>
        <p:spPr bwMode="auto">
          <a:xfrm>
            <a:off x="7059337" y="4673412"/>
            <a:ext cx="381000" cy="381000"/>
          </a:xfrm>
          <a:prstGeom prst="ellipse">
            <a:avLst/>
          </a:prstGeom>
          <a:solidFill>
            <a:schemeClr val="accent5">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2" name="Oval 191">
            <a:extLst>
              <a:ext uri="{FF2B5EF4-FFF2-40B4-BE49-F238E27FC236}">
                <a16:creationId xmlns:a16="http://schemas.microsoft.com/office/drawing/2014/main" id="{564E27F0-6527-074B-B04A-A1B2CF773B19}"/>
              </a:ext>
            </a:extLst>
          </p:cNvPr>
          <p:cNvSpPr/>
          <p:nvPr/>
        </p:nvSpPr>
        <p:spPr bwMode="auto">
          <a:xfrm>
            <a:off x="7526066" y="4673343"/>
            <a:ext cx="381000" cy="381000"/>
          </a:xfrm>
          <a:prstGeom prst="ellipse">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3" name="Oval 192">
            <a:extLst>
              <a:ext uri="{FF2B5EF4-FFF2-40B4-BE49-F238E27FC236}">
                <a16:creationId xmlns:a16="http://schemas.microsoft.com/office/drawing/2014/main" id="{0E72FFBC-7386-A240-94F6-417D2D7D0999}"/>
              </a:ext>
            </a:extLst>
          </p:cNvPr>
          <p:cNvSpPr/>
          <p:nvPr/>
        </p:nvSpPr>
        <p:spPr bwMode="auto">
          <a:xfrm>
            <a:off x="7916430" y="4673343"/>
            <a:ext cx="381000" cy="381000"/>
          </a:xfrm>
          <a:prstGeom prst="ellipse">
            <a:avLst/>
          </a:prstGeom>
          <a:solidFill>
            <a:schemeClr val="accent3">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4" name="Rectangle 193">
            <a:extLst>
              <a:ext uri="{FF2B5EF4-FFF2-40B4-BE49-F238E27FC236}">
                <a16:creationId xmlns:a16="http://schemas.microsoft.com/office/drawing/2014/main" id="{96513B4B-B417-C44A-84BC-EECA83D1C2A7}"/>
              </a:ext>
            </a:extLst>
          </p:cNvPr>
          <p:cNvSpPr/>
          <p:nvPr/>
        </p:nvSpPr>
        <p:spPr bwMode="auto">
          <a:xfrm>
            <a:off x="4919488" y="3828792"/>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5" name="Rectangle 194">
            <a:extLst>
              <a:ext uri="{FF2B5EF4-FFF2-40B4-BE49-F238E27FC236}">
                <a16:creationId xmlns:a16="http://schemas.microsoft.com/office/drawing/2014/main" id="{1B3AD7C6-4459-9243-9265-F3C3EAEA8769}"/>
              </a:ext>
            </a:extLst>
          </p:cNvPr>
          <p:cNvSpPr/>
          <p:nvPr/>
        </p:nvSpPr>
        <p:spPr bwMode="auto">
          <a:xfrm>
            <a:off x="5788234" y="3836379"/>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6" name="Rectangle 195">
            <a:extLst>
              <a:ext uri="{FF2B5EF4-FFF2-40B4-BE49-F238E27FC236}">
                <a16:creationId xmlns:a16="http://schemas.microsoft.com/office/drawing/2014/main" id="{A0EC42FC-8F71-3645-BCFB-D1B3FE387BCB}"/>
              </a:ext>
            </a:extLst>
          </p:cNvPr>
          <p:cNvSpPr/>
          <p:nvPr/>
        </p:nvSpPr>
        <p:spPr bwMode="auto">
          <a:xfrm>
            <a:off x="6654645" y="3836379"/>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7" name="Rectangle 196">
            <a:extLst>
              <a:ext uri="{FF2B5EF4-FFF2-40B4-BE49-F238E27FC236}">
                <a16:creationId xmlns:a16="http://schemas.microsoft.com/office/drawing/2014/main" id="{D2EFFDBB-5094-8344-AFA4-CB48F440B376}"/>
              </a:ext>
            </a:extLst>
          </p:cNvPr>
          <p:cNvSpPr/>
          <p:nvPr/>
        </p:nvSpPr>
        <p:spPr bwMode="auto">
          <a:xfrm>
            <a:off x="7520273" y="3836379"/>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8" name="Rectangle 197">
            <a:extLst>
              <a:ext uri="{FF2B5EF4-FFF2-40B4-BE49-F238E27FC236}">
                <a16:creationId xmlns:a16="http://schemas.microsoft.com/office/drawing/2014/main" id="{20E6D8DD-94C3-4D45-957C-FDCCD711D82F}"/>
              </a:ext>
            </a:extLst>
          </p:cNvPr>
          <p:cNvSpPr/>
          <p:nvPr/>
        </p:nvSpPr>
        <p:spPr bwMode="auto">
          <a:xfrm>
            <a:off x="5080501" y="5808302"/>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9" name="Rectangle 198">
            <a:extLst>
              <a:ext uri="{FF2B5EF4-FFF2-40B4-BE49-F238E27FC236}">
                <a16:creationId xmlns:a16="http://schemas.microsoft.com/office/drawing/2014/main" id="{AABF5C8C-E8AA-FA4D-9897-22B85267D242}"/>
              </a:ext>
            </a:extLst>
          </p:cNvPr>
          <p:cNvSpPr/>
          <p:nvPr/>
        </p:nvSpPr>
        <p:spPr bwMode="auto">
          <a:xfrm>
            <a:off x="5260325" y="5808302"/>
            <a:ext cx="155448" cy="152400"/>
          </a:xfrm>
          <a:prstGeom prst="rect">
            <a:avLst/>
          </a:prstGeom>
          <a:solidFill>
            <a:schemeClr val="accent3">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00" name="Rectangle 199">
            <a:extLst>
              <a:ext uri="{FF2B5EF4-FFF2-40B4-BE49-F238E27FC236}">
                <a16:creationId xmlns:a16="http://schemas.microsoft.com/office/drawing/2014/main" id="{86D81FD6-3C9A-3C4B-8AF8-7362A2E576CF}"/>
              </a:ext>
            </a:extLst>
          </p:cNvPr>
          <p:cNvSpPr/>
          <p:nvPr/>
        </p:nvSpPr>
        <p:spPr bwMode="auto">
          <a:xfrm>
            <a:off x="5440149" y="5808302"/>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01" name="Rectangle 200">
            <a:extLst>
              <a:ext uri="{FF2B5EF4-FFF2-40B4-BE49-F238E27FC236}">
                <a16:creationId xmlns:a16="http://schemas.microsoft.com/office/drawing/2014/main" id="{7C453B66-9221-F048-AC2C-E19B4E2D13C4}"/>
              </a:ext>
            </a:extLst>
          </p:cNvPr>
          <p:cNvSpPr/>
          <p:nvPr/>
        </p:nvSpPr>
        <p:spPr bwMode="auto">
          <a:xfrm>
            <a:off x="5621226" y="5808302"/>
            <a:ext cx="155448" cy="152400"/>
          </a:xfrm>
          <a:prstGeom prst="rect">
            <a:avLst/>
          </a:prstGeom>
          <a:solidFill>
            <a:schemeClr val="accent6">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02" name="Rectangle 201">
            <a:extLst>
              <a:ext uri="{FF2B5EF4-FFF2-40B4-BE49-F238E27FC236}">
                <a16:creationId xmlns:a16="http://schemas.microsoft.com/office/drawing/2014/main" id="{9C099C0D-77A2-034E-AF00-28B3C94A6237}"/>
              </a:ext>
            </a:extLst>
          </p:cNvPr>
          <p:cNvSpPr/>
          <p:nvPr/>
        </p:nvSpPr>
        <p:spPr bwMode="auto">
          <a:xfrm>
            <a:off x="4919488" y="5659458"/>
            <a:ext cx="3385022" cy="841395"/>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03" name="Can 202">
            <a:extLst>
              <a:ext uri="{FF2B5EF4-FFF2-40B4-BE49-F238E27FC236}">
                <a16:creationId xmlns:a16="http://schemas.microsoft.com/office/drawing/2014/main" id="{FBD187E6-4FBD-AA40-A48C-60392BE80BDD}"/>
              </a:ext>
            </a:extLst>
          </p:cNvPr>
          <p:cNvSpPr/>
          <p:nvPr/>
        </p:nvSpPr>
        <p:spPr bwMode="auto">
          <a:xfrm>
            <a:off x="5235949" y="6027347"/>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04" name="Can 203">
            <a:extLst>
              <a:ext uri="{FF2B5EF4-FFF2-40B4-BE49-F238E27FC236}">
                <a16:creationId xmlns:a16="http://schemas.microsoft.com/office/drawing/2014/main" id="{F4E3A729-73EC-2644-8956-40D6F41EA7C1}"/>
              </a:ext>
            </a:extLst>
          </p:cNvPr>
          <p:cNvSpPr/>
          <p:nvPr/>
        </p:nvSpPr>
        <p:spPr bwMode="auto">
          <a:xfrm>
            <a:off x="6049154" y="6027347"/>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05" name="Can 204">
            <a:extLst>
              <a:ext uri="{FF2B5EF4-FFF2-40B4-BE49-F238E27FC236}">
                <a16:creationId xmlns:a16="http://schemas.microsoft.com/office/drawing/2014/main" id="{013C0C1D-273E-1D41-B906-4E61F24497EE}"/>
              </a:ext>
            </a:extLst>
          </p:cNvPr>
          <p:cNvSpPr/>
          <p:nvPr/>
        </p:nvSpPr>
        <p:spPr bwMode="auto">
          <a:xfrm>
            <a:off x="6857799" y="6027535"/>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06" name="Can 205">
            <a:extLst>
              <a:ext uri="{FF2B5EF4-FFF2-40B4-BE49-F238E27FC236}">
                <a16:creationId xmlns:a16="http://schemas.microsoft.com/office/drawing/2014/main" id="{A01533EB-D821-CF44-91AF-DC5342081A68}"/>
              </a:ext>
            </a:extLst>
          </p:cNvPr>
          <p:cNvSpPr/>
          <p:nvPr/>
        </p:nvSpPr>
        <p:spPr bwMode="auto">
          <a:xfrm>
            <a:off x="7655896" y="6027348"/>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07" name="Rectangle 206">
            <a:extLst>
              <a:ext uri="{FF2B5EF4-FFF2-40B4-BE49-F238E27FC236}">
                <a16:creationId xmlns:a16="http://schemas.microsoft.com/office/drawing/2014/main" id="{9DE11991-BA8D-FB45-9A8E-463A588BD302}"/>
              </a:ext>
            </a:extLst>
          </p:cNvPr>
          <p:cNvSpPr/>
          <p:nvPr/>
        </p:nvSpPr>
        <p:spPr bwMode="auto">
          <a:xfrm>
            <a:off x="5891379" y="5808302"/>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08" name="Rectangle 207">
            <a:extLst>
              <a:ext uri="{FF2B5EF4-FFF2-40B4-BE49-F238E27FC236}">
                <a16:creationId xmlns:a16="http://schemas.microsoft.com/office/drawing/2014/main" id="{94C7E9AC-C1AC-524D-B8A5-EEE80EFA3D03}"/>
              </a:ext>
            </a:extLst>
          </p:cNvPr>
          <p:cNvSpPr/>
          <p:nvPr/>
        </p:nvSpPr>
        <p:spPr bwMode="auto">
          <a:xfrm>
            <a:off x="6071203" y="5808302"/>
            <a:ext cx="155448" cy="152400"/>
          </a:xfrm>
          <a:prstGeom prst="rect">
            <a:avLst/>
          </a:prstGeom>
          <a:solidFill>
            <a:schemeClr val="accent4">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09" name="Rectangle 208">
            <a:extLst>
              <a:ext uri="{FF2B5EF4-FFF2-40B4-BE49-F238E27FC236}">
                <a16:creationId xmlns:a16="http://schemas.microsoft.com/office/drawing/2014/main" id="{856B3128-6B36-574C-B6F5-44FF42B24964}"/>
              </a:ext>
            </a:extLst>
          </p:cNvPr>
          <p:cNvSpPr/>
          <p:nvPr/>
        </p:nvSpPr>
        <p:spPr bwMode="auto">
          <a:xfrm>
            <a:off x="6250294" y="5808302"/>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0" name="Rectangle 209">
            <a:extLst>
              <a:ext uri="{FF2B5EF4-FFF2-40B4-BE49-F238E27FC236}">
                <a16:creationId xmlns:a16="http://schemas.microsoft.com/office/drawing/2014/main" id="{EB5B6808-5C32-4646-84C6-723A58E9D979}"/>
              </a:ext>
            </a:extLst>
          </p:cNvPr>
          <p:cNvSpPr/>
          <p:nvPr/>
        </p:nvSpPr>
        <p:spPr bwMode="auto">
          <a:xfrm>
            <a:off x="6431371" y="5808302"/>
            <a:ext cx="155448" cy="152400"/>
          </a:xfrm>
          <a:prstGeom prst="rect">
            <a:avLst/>
          </a:prstGeom>
          <a:solidFill>
            <a:schemeClr val="accent5">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1" name="Rectangle 210">
            <a:extLst>
              <a:ext uri="{FF2B5EF4-FFF2-40B4-BE49-F238E27FC236}">
                <a16:creationId xmlns:a16="http://schemas.microsoft.com/office/drawing/2014/main" id="{447DF363-6A40-764A-9EE3-8B91DA59A2CF}"/>
              </a:ext>
            </a:extLst>
          </p:cNvPr>
          <p:cNvSpPr/>
          <p:nvPr/>
        </p:nvSpPr>
        <p:spPr bwMode="auto">
          <a:xfrm>
            <a:off x="6690547" y="5808302"/>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2" name="Rectangle 211">
            <a:extLst>
              <a:ext uri="{FF2B5EF4-FFF2-40B4-BE49-F238E27FC236}">
                <a16:creationId xmlns:a16="http://schemas.microsoft.com/office/drawing/2014/main" id="{515AC1D9-E152-2042-80AC-BDC0D7F2F041}"/>
              </a:ext>
            </a:extLst>
          </p:cNvPr>
          <p:cNvSpPr/>
          <p:nvPr/>
        </p:nvSpPr>
        <p:spPr bwMode="auto">
          <a:xfrm>
            <a:off x="6870371" y="5808302"/>
            <a:ext cx="155448" cy="152400"/>
          </a:xfrm>
          <a:prstGeom prst="rect">
            <a:avLst/>
          </a:prstGeom>
          <a:solidFill>
            <a:schemeClr val="accent3">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3" name="Rectangle 212">
            <a:extLst>
              <a:ext uri="{FF2B5EF4-FFF2-40B4-BE49-F238E27FC236}">
                <a16:creationId xmlns:a16="http://schemas.microsoft.com/office/drawing/2014/main" id="{247F05B7-7FBF-6340-8690-8FC0A58EE705}"/>
              </a:ext>
            </a:extLst>
          </p:cNvPr>
          <p:cNvSpPr/>
          <p:nvPr/>
        </p:nvSpPr>
        <p:spPr bwMode="auto">
          <a:xfrm>
            <a:off x="7050195" y="5808302"/>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4" name="Rectangle 213">
            <a:extLst>
              <a:ext uri="{FF2B5EF4-FFF2-40B4-BE49-F238E27FC236}">
                <a16:creationId xmlns:a16="http://schemas.microsoft.com/office/drawing/2014/main" id="{47122575-BFA1-AE4C-AE98-EE7CF6250CD9}"/>
              </a:ext>
            </a:extLst>
          </p:cNvPr>
          <p:cNvSpPr/>
          <p:nvPr/>
        </p:nvSpPr>
        <p:spPr bwMode="auto">
          <a:xfrm>
            <a:off x="7231272" y="5808302"/>
            <a:ext cx="155448" cy="152400"/>
          </a:xfrm>
          <a:prstGeom prst="rect">
            <a:avLst/>
          </a:prstGeom>
          <a:solidFill>
            <a:schemeClr val="accent6">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5" name="Rectangle 214">
            <a:extLst>
              <a:ext uri="{FF2B5EF4-FFF2-40B4-BE49-F238E27FC236}">
                <a16:creationId xmlns:a16="http://schemas.microsoft.com/office/drawing/2014/main" id="{74F095BA-7E1D-5F4F-9A43-899EA8EE27D6}"/>
              </a:ext>
            </a:extLst>
          </p:cNvPr>
          <p:cNvSpPr/>
          <p:nvPr/>
        </p:nvSpPr>
        <p:spPr bwMode="auto">
          <a:xfrm>
            <a:off x="7496017" y="5808302"/>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6" name="Rectangle 215">
            <a:extLst>
              <a:ext uri="{FF2B5EF4-FFF2-40B4-BE49-F238E27FC236}">
                <a16:creationId xmlns:a16="http://schemas.microsoft.com/office/drawing/2014/main" id="{AC02A58A-CA6E-1D4C-A1C2-991E52C70B15}"/>
              </a:ext>
            </a:extLst>
          </p:cNvPr>
          <p:cNvSpPr/>
          <p:nvPr/>
        </p:nvSpPr>
        <p:spPr bwMode="auto">
          <a:xfrm>
            <a:off x="7675841" y="5808302"/>
            <a:ext cx="155448" cy="152400"/>
          </a:xfrm>
          <a:prstGeom prst="rect">
            <a:avLst/>
          </a:prstGeom>
          <a:solidFill>
            <a:schemeClr val="accent4">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7" name="Rectangle 216">
            <a:extLst>
              <a:ext uri="{FF2B5EF4-FFF2-40B4-BE49-F238E27FC236}">
                <a16:creationId xmlns:a16="http://schemas.microsoft.com/office/drawing/2014/main" id="{7A9C3D58-965C-3E42-9F18-DA9FAB0906C1}"/>
              </a:ext>
            </a:extLst>
          </p:cNvPr>
          <p:cNvSpPr/>
          <p:nvPr/>
        </p:nvSpPr>
        <p:spPr bwMode="auto">
          <a:xfrm>
            <a:off x="7854932" y="5808302"/>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8" name="Rectangle 217">
            <a:extLst>
              <a:ext uri="{FF2B5EF4-FFF2-40B4-BE49-F238E27FC236}">
                <a16:creationId xmlns:a16="http://schemas.microsoft.com/office/drawing/2014/main" id="{F0BA6F2B-1569-AF4A-9519-D6B1EF419909}"/>
              </a:ext>
            </a:extLst>
          </p:cNvPr>
          <p:cNvSpPr/>
          <p:nvPr/>
        </p:nvSpPr>
        <p:spPr bwMode="auto">
          <a:xfrm>
            <a:off x="8036009" y="5808302"/>
            <a:ext cx="155448" cy="152400"/>
          </a:xfrm>
          <a:prstGeom prst="rect">
            <a:avLst/>
          </a:prstGeom>
          <a:solidFill>
            <a:schemeClr val="accent5">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cxnSp>
        <p:nvCxnSpPr>
          <p:cNvPr id="219" name="Elbow Connector 218">
            <a:extLst>
              <a:ext uri="{FF2B5EF4-FFF2-40B4-BE49-F238E27FC236}">
                <a16:creationId xmlns:a16="http://schemas.microsoft.com/office/drawing/2014/main" id="{88A81363-4C46-F142-93E6-C76628399AEB}"/>
              </a:ext>
            </a:extLst>
          </p:cNvPr>
          <p:cNvCxnSpPr>
            <a:stCxn id="187" idx="0"/>
            <a:endCxn id="186" idx="0"/>
          </p:cNvCxnSpPr>
          <p:nvPr/>
        </p:nvCxnSpPr>
        <p:spPr bwMode="auto">
          <a:xfrm rot="16200000" flipV="1">
            <a:off x="5311891" y="4473256"/>
            <a:ext cx="69" cy="400243"/>
          </a:xfrm>
          <a:prstGeom prst="bentConnector3">
            <a:avLst>
              <a:gd name="adj1" fmla="val 181660870"/>
            </a:avLst>
          </a:prstGeom>
          <a:noFill/>
          <a:ln w="9525" cap="flat" cmpd="sng" algn="ctr">
            <a:solidFill>
              <a:schemeClr val="tx1"/>
            </a:solidFill>
            <a:prstDash val="solid"/>
            <a:round/>
            <a:headEnd type="triangle" w="med" len="med"/>
            <a:tailEnd type="none"/>
          </a:ln>
          <a:effectLst/>
        </p:spPr>
      </p:cxnSp>
      <p:cxnSp>
        <p:nvCxnSpPr>
          <p:cNvPr id="220" name="Elbow Connector 219">
            <a:extLst>
              <a:ext uri="{FF2B5EF4-FFF2-40B4-BE49-F238E27FC236}">
                <a16:creationId xmlns:a16="http://schemas.microsoft.com/office/drawing/2014/main" id="{2A3266E5-316D-DA46-9D5C-99138AB2A430}"/>
              </a:ext>
            </a:extLst>
          </p:cNvPr>
          <p:cNvCxnSpPr>
            <a:cxnSpLocks/>
            <a:stCxn id="188" idx="0"/>
            <a:endCxn id="186" idx="0"/>
          </p:cNvCxnSpPr>
          <p:nvPr/>
        </p:nvCxnSpPr>
        <p:spPr bwMode="auto">
          <a:xfrm rot="16200000" flipV="1">
            <a:off x="5550146" y="4235000"/>
            <a:ext cx="12700" cy="876686"/>
          </a:xfrm>
          <a:prstGeom prst="bentConnector3">
            <a:avLst>
              <a:gd name="adj1" fmla="val 1800000"/>
            </a:avLst>
          </a:prstGeom>
          <a:noFill/>
          <a:ln w="9525" cap="flat" cmpd="sng" algn="ctr">
            <a:solidFill>
              <a:schemeClr val="tx1"/>
            </a:solidFill>
            <a:prstDash val="solid"/>
            <a:round/>
            <a:headEnd type="triangle" w="med" len="med"/>
            <a:tailEnd type="none"/>
          </a:ln>
          <a:effectLst/>
        </p:spPr>
      </p:cxnSp>
      <p:cxnSp>
        <p:nvCxnSpPr>
          <p:cNvPr id="221" name="Elbow Connector 220">
            <a:extLst>
              <a:ext uri="{FF2B5EF4-FFF2-40B4-BE49-F238E27FC236}">
                <a16:creationId xmlns:a16="http://schemas.microsoft.com/office/drawing/2014/main" id="{E73CBA83-8B85-464C-A6AB-81A1B874B61A}"/>
              </a:ext>
            </a:extLst>
          </p:cNvPr>
          <p:cNvCxnSpPr>
            <a:cxnSpLocks/>
            <a:stCxn id="189" idx="0"/>
            <a:endCxn id="186" idx="0"/>
          </p:cNvCxnSpPr>
          <p:nvPr/>
        </p:nvCxnSpPr>
        <p:spPr bwMode="auto">
          <a:xfrm rot="16200000" flipV="1">
            <a:off x="5745328" y="4039818"/>
            <a:ext cx="12700" cy="1267050"/>
          </a:xfrm>
          <a:prstGeom prst="bentConnector3">
            <a:avLst>
              <a:gd name="adj1" fmla="val 2654236"/>
            </a:avLst>
          </a:prstGeom>
          <a:noFill/>
          <a:ln w="9525" cap="flat" cmpd="sng" algn="ctr">
            <a:solidFill>
              <a:schemeClr val="tx1"/>
            </a:solidFill>
            <a:prstDash val="solid"/>
            <a:round/>
            <a:headEnd type="triangle" w="med" len="med"/>
            <a:tailEnd type="none"/>
          </a:ln>
          <a:effectLst/>
        </p:spPr>
      </p:cxnSp>
      <p:cxnSp>
        <p:nvCxnSpPr>
          <p:cNvPr id="222" name="Elbow Connector 221">
            <a:extLst>
              <a:ext uri="{FF2B5EF4-FFF2-40B4-BE49-F238E27FC236}">
                <a16:creationId xmlns:a16="http://schemas.microsoft.com/office/drawing/2014/main" id="{1C373027-6EE4-3747-86E6-FA52726BA9F8}"/>
              </a:ext>
            </a:extLst>
          </p:cNvPr>
          <p:cNvCxnSpPr>
            <a:cxnSpLocks/>
            <a:stCxn id="190" idx="0"/>
            <a:endCxn id="186" idx="0"/>
          </p:cNvCxnSpPr>
          <p:nvPr/>
        </p:nvCxnSpPr>
        <p:spPr bwMode="auto">
          <a:xfrm rot="16200000" flipV="1">
            <a:off x="5980699" y="3804447"/>
            <a:ext cx="12700" cy="1737791"/>
          </a:xfrm>
          <a:prstGeom prst="bentConnector3">
            <a:avLst>
              <a:gd name="adj1" fmla="val 3549150"/>
            </a:avLst>
          </a:prstGeom>
          <a:noFill/>
          <a:ln w="9525" cap="flat" cmpd="sng" algn="ctr">
            <a:solidFill>
              <a:schemeClr val="tx1"/>
            </a:solidFill>
            <a:prstDash val="solid"/>
            <a:round/>
            <a:headEnd type="triangle" w="med" len="med"/>
            <a:tailEnd type="none"/>
          </a:ln>
          <a:effectLst/>
        </p:spPr>
      </p:cxnSp>
      <p:cxnSp>
        <p:nvCxnSpPr>
          <p:cNvPr id="223" name="Elbow Connector 222">
            <a:extLst>
              <a:ext uri="{FF2B5EF4-FFF2-40B4-BE49-F238E27FC236}">
                <a16:creationId xmlns:a16="http://schemas.microsoft.com/office/drawing/2014/main" id="{A0610883-8071-6C4E-96EB-DAEC0687ECF8}"/>
              </a:ext>
            </a:extLst>
          </p:cNvPr>
          <p:cNvCxnSpPr>
            <a:cxnSpLocks/>
            <a:stCxn id="191" idx="0"/>
            <a:endCxn id="186" idx="0"/>
          </p:cNvCxnSpPr>
          <p:nvPr/>
        </p:nvCxnSpPr>
        <p:spPr bwMode="auto">
          <a:xfrm rot="16200000" flipV="1">
            <a:off x="6180786" y="3604361"/>
            <a:ext cx="69" cy="2138034"/>
          </a:xfrm>
          <a:prstGeom prst="bentConnector3">
            <a:avLst>
              <a:gd name="adj1" fmla="val 810588406"/>
            </a:avLst>
          </a:prstGeom>
          <a:noFill/>
          <a:ln w="9525" cap="flat" cmpd="sng" algn="ctr">
            <a:solidFill>
              <a:schemeClr val="tx1"/>
            </a:solidFill>
            <a:prstDash val="solid"/>
            <a:round/>
            <a:headEnd type="triangle" w="med" len="med"/>
            <a:tailEnd type="none"/>
          </a:ln>
          <a:effectLst/>
        </p:spPr>
      </p:cxnSp>
      <p:cxnSp>
        <p:nvCxnSpPr>
          <p:cNvPr id="224" name="Elbow Connector 223">
            <a:extLst>
              <a:ext uri="{FF2B5EF4-FFF2-40B4-BE49-F238E27FC236}">
                <a16:creationId xmlns:a16="http://schemas.microsoft.com/office/drawing/2014/main" id="{D9234AD8-9DD7-6046-8099-0C1610239B5F}"/>
              </a:ext>
            </a:extLst>
          </p:cNvPr>
          <p:cNvCxnSpPr>
            <a:cxnSpLocks/>
            <a:stCxn id="192" idx="0"/>
            <a:endCxn id="186" idx="0"/>
          </p:cNvCxnSpPr>
          <p:nvPr/>
        </p:nvCxnSpPr>
        <p:spPr bwMode="auto">
          <a:xfrm rot="16200000" flipV="1">
            <a:off x="6414185" y="3370961"/>
            <a:ext cx="12700" cy="2604763"/>
          </a:xfrm>
          <a:prstGeom prst="bentConnector3">
            <a:avLst>
              <a:gd name="adj1" fmla="val 5420378"/>
            </a:avLst>
          </a:prstGeom>
          <a:noFill/>
          <a:ln w="9525" cap="flat" cmpd="sng" algn="ctr">
            <a:solidFill>
              <a:schemeClr val="tx1"/>
            </a:solidFill>
            <a:prstDash val="solid"/>
            <a:round/>
            <a:headEnd type="triangle" w="med" len="med"/>
            <a:tailEnd type="none"/>
          </a:ln>
          <a:effectLst/>
        </p:spPr>
      </p:cxnSp>
      <p:cxnSp>
        <p:nvCxnSpPr>
          <p:cNvPr id="225" name="Elbow Connector 224">
            <a:extLst>
              <a:ext uri="{FF2B5EF4-FFF2-40B4-BE49-F238E27FC236}">
                <a16:creationId xmlns:a16="http://schemas.microsoft.com/office/drawing/2014/main" id="{1C8F86FC-ABCE-504C-A6CE-D2FC9A60B9E1}"/>
              </a:ext>
            </a:extLst>
          </p:cNvPr>
          <p:cNvCxnSpPr>
            <a:cxnSpLocks/>
            <a:stCxn id="193" idx="0"/>
            <a:endCxn id="186" idx="0"/>
          </p:cNvCxnSpPr>
          <p:nvPr/>
        </p:nvCxnSpPr>
        <p:spPr bwMode="auto">
          <a:xfrm rot="16200000" flipV="1">
            <a:off x="6609367" y="3175779"/>
            <a:ext cx="12700" cy="2995127"/>
          </a:xfrm>
          <a:prstGeom prst="bentConnector3">
            <a:avLst>
              <a:gd name="adj1" fmla="val 6355945"/>
            </a:avLst>
          </a:prstGeom>
          <a:noFill/>
          <a:ln w="9525" cap="flat" cmpd="sng" algn="ctr">
            <a:solidFill>
              <a:schemeClr val="tx1"/>
            </a:solidFill>
            <a:prstDash val="solid"/>
            <a:round/>
            <a:headEnd type="triangle" w="med" len="med"/>
            <a:tailEnd type="none"/>
          </a:ln>
          <a:effectLst/>
        </p:spPr>
      </p:cxnSp>
      <p:sp>
        <p:nvSpPr>
          <p:cNvPr id="226" name="Rectangle 225">
            <a:extLst>
              <a:ext uri="{FF2B5EF4-FFF2-40B4-BE49-F238E27FC236}">
                <a16:creationId xmlns:a16="http://schemas.microsoft.com/office/drawing/2014/main" id="{BE5D72C0-2D38-7340-91DA-D438F12ABD48}"/>
              </a:ext>
            </a:extLst>
          </p:cNvPr>
          <p:cNvSpPr/>
          <p:nvPr/>
        </p:nvSpPr>
        <p:spPr bwMode="auto">
          <a:xfrm>
            <a:off x="5059628" y="5785188"/>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27" name="Rectangle 226">
            <a:extLst>
              <a:ext uri="{FF2B5EF4-FFF2-40B4-BE49-F238E27FC236}">
                <a16:creationId xmlns:a16="http://schemas.microsoft.com/office/drawing/2014/main" id="{33F0A20F-C1A5-0040-AD56-D5365D92FE21}"/>
              </a:ext>
            </a:extLst>
          </p:cNvPr>
          <p:cNvSpPr/>
          <p:nvPr/>
        </p:nvSpPr>
        <p:spPr bwMode="auto">
          <a:xfrm>
            <a:off x="5875087" y="5785188"/>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28" name="Rectangle 227">
            <a:extLst>
              <a:ext uri="{FF2B5EF4-FFF2-40B4-BE49-F238E27FC236}">
                <a16:creationId xmlns:a16="http://schemas.microsoft.com/office/drawing/2014/main" id="{F3460F78-2B1E-6D47-9BC6-C12AD2523AE0}"/>
              </a:ext>
            </a:extLst>
          </p:cNvPr>
          <p:cNvSpPr/>
          <p:nvPr/>
        </p:nvSpPr>
        <p:spPr bwMode="auto">
          <a:xfrm>
            <a:off x="6671665" y="5785188"/>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29" name="Rectangle 228">
            <a:extLst>
              <a:ext uri="{FF2B5EF4-FFF2-40B4-BE49-F238E27FC236}">
                <a16:creationId xmlns:a16="http://schemas.microsoft.com/office/drawing/2014/main" id="{B3450C9B-4A36-B240-ADAF-82AEB6C05F80}"/>
              </a:ext>
            </a:extLst>
          </p:cNvPr>
          <p:cNvSpPr/>
          <p:nvPr/>
        </p:nvSpPr>
        <p:spPr bwMode="auto">
          <a:xfrm>
            <a:off x="7475381" y="5785188"/>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cxnSp>
        <p:nvCxnSpPr>
          <p:cNvPr id="230" name="Straight Arrow Connector 229">
            <a:extLst>
              <a:ext uri="{FF2B5EF4-FFF2-40B4-BE49-F238E27FC236}">
                <a16:creationId xmlns:a16="http://schemas.microsoft.com/office/drawing/2014/main" id="{246A1189-D154-4243-B046-F1677E10FAE7}"/>
              </a:ext>
            </a:extLst>
          </p:cNvPr>
          <p:cNvCxnSpPr>
            <a:stCxn id="186" idx="4"/>
            <a:endCxn id="226" idx="0"/>
          </p:cNvCxnSpPr>
          <p:nvPr/>
        </p:nvCxnSpPr>
        <p:spPr bwMode="auto">
          <a:xfrm>
            <a:off x="5111803" y="5054343"/>
            <a:ext cx="315527" cy="730845"/>
          </a:xfrm>
          <a:prstGeom prst="straightConnector1">
            <a:avLst/>
          </a:prstGeom>
          <a:noFill/>
          <a:ln w="9525" cap="flat" cmpd="sng" algn="ctr">
            <a:solidFill>
              <a:schemeClr val="tx1"/>
            </a:solidFill>
            <a:prstDash val="solid"/>
            <a:round/>
            <a:headEnd type="triangle" w="med" len="med"/>
            <a:tailEnd type="none"/>
          </a:ln>
          <a:effectLst/>
        </p:spPr>
      </p:cxnSp>
      <p:cxnSp>
        <p:nvCxnSpPr>
          <p:cNvPr id="231" name="Straight Arrow Connector 230">
            <a:extLst>
              <a:ext uri="{FF2B5EF4-FFF2-40B4-BE49-F238E27FC236}">
                <a16:creationId xmlns:a16="http://schemas.microsoft.com/office/drawing/2014/main" id="{1CE4D032-F705-A644-B921-3D74A502646B}"/>
              </a:ext>
            </a:extLst>
          </p:cNvPr>
          <p:cNvCxnSpPr>
            <a:cxnSpLocks/>
            <a:stCxn id="186" idx="4"/>
            <a:endCxn id="227" idx="0"/>
          </p:cNvCxnSpPr>
          <p:nvPr/>
        </p:nvCxnSpPr>
        <p:spPr bwMode="auto">
          <a:xfrm>
            <a:off x="5111803" y="5054343"/>
            <a:ext cx="1130986" cy="730845"/>
          </a:xfrm>
          <a:prstGeom prst="straightConnector1">
            <a:avLst/>
          </a:prstGeom>
          <a:noFill/>
          <a:ln w="9525" cap="flat" cmpd="sng" algn="ctr">
            <a:solidFill>
              <a:schemeClr val="tx1"/>
            </a:solidFill>
            <a:prstDash val="solid"/>
            <a:round/>
            <a:headEnd type="triangle" w="med" len="med"/>
            <a:tailEnd type="none"/>
          </a:ln>
          <a:effectLst/>
        </p:spPr>
      </p:cxnSp>
      <p:cxnSp>
        <p:nvCxnSpPr>
          <p:cNvPr id="232" name="Straight Arrow Connector 231">
            <a:extLst>
              <a:ext uri="{FF2B5EF4-FFF2-40B4-BE49-F238E27FC236}">
                <a16:creationId xmlns:a16="http://schemas.microsoft.com/office/drawing/2014/main" id="{BDADB723-FF99-B643-9F3B-BE04E808356D}"/>
              </a:ext>
            </a:extLst>
          </p:cNvPr>
          <p:cNvCxnSpPr>
            <a:cxnSpLocks/>
            <a:stCxn id="186" idx="4"/>
            <a:endCxn id="228" idx="0"/>
          </p:cNvCxnSpPr>
          <p:nvPr/>
        </p:nvCxnSpPr>
        <p:spPr bwMode="auto">
          <a:xfrm>
            <a:off x="5111803" y="5054343"/>
            <a:ext cx="1927564" cy="730845"/>
          </a:xfrm>
          <a:prstGeom prst="straightConnector1">
            <a:avLst/>
          </a:prstGeom>
          <a:noFill/>
          <a:ln w="9525" cap="flat" cmpd="sng" algn="ctr">
            <a:solidFill>
              <a:schemeClr val="tx1"/>
            </a:solidFill>
            <a:prstDash val="solid"/>
            <a:round/>
            <a:headEnd type="triangle" w="med" len="med"/>
            <a:tailEnd type="none"/>
          </a:ln>
          <a:effectLst/>
        </p:spPr>
      </p:cxnSp>
      <p:cxnSp>
        <p:nvCxnSpPr>
          <p:cNvPr id="233" name="Straight Arrow Connector 232">
            <a:extLst>
              <a:ext uri="{FF2B5EF4-FFF2-40B4-BE49-F238E27FC236}">
                <a16:creationId xmlns:a16="http://schemas.microsoft.com/office/drawing/2014/main" id="{47E6D762-5915-0640-9532-A67237589B72}"/>
              </a:ext>
            </a:extLst>
          </p:cNvPr>
          <p:cNvCxnSpPr>
            <a:cxnSpLocks/>
            <a:stCxn id="186" idx="4"/>
            <a:endCxn id="229" idx="0"/>
          </p:cNvCxnSpPr>
          <p:nvPr/>
        </p:nvCxnSpPr>
        <p:spPr bwMode="auto">
          <a:xfrm>
            <a:off x="5111803" y="5054343"/>
            <a:ext cx="2731280" cy="730845"/>
          </a:xfrm>
          <a:prstGeom prst="straightConnector1">
            <a:avLst/>
          </a:prstGeom>
          <a:noFill/>
          <a:ln w="9525" cap="flat" cmpd="sng" algn="ctr">
            <a:solidFill>
              <a:schemeClr val="tx1"/>
            </a:solidFill>
            <a:prstDash val="solid"/>
            <a:round/>
            <a:headEnd type="triangle" w="med" len="med"/>
            <a:tailEnd type="none"/>
          </a:ln>
          <a:effectLst/>
        </p:spPr>
      </p:cxnSp>
      <p:sp>
        <p:nvSpPr>
          <p:cNvPr id="234" name="TextBox 233">
            <a:extLst>
              <a:ext uri="{FF2B5EF4-FFF2-40B4-BE49-F238E27FC236}">
                <a16:creationId xmlns:a16="http://schemas.microsoft.com/office/drawing/2014/main" id="{8C6E98A7-B541-744F-8E97-D3CF7E9C33D9}"/>
              </a:ext>
            </a:extLst>
          </p:cNvPr>
          <p:cNvSpPr txBox="1"/>
          <p:nvPr/>
        </p:nvSpPr>
        <p:spPr>
          <a:xfrm>
            <a:off x="4855762" y="3449658"/>
            <a:ext cx="928459" cy="369332"/>
          </a:xfrm>
          <a:prstGeom prst="rect">
            <a:avLst/>
          </a:prstGeom>
          <a:noFill/>
        </p:spPr>
        <p:txBody>
          <a:bodyPr wrap="none" rtlCol="0">
            <a:spAutoFit/>
          </a:bodyPr>
          <a:lstStyle/>
          <a:p>
            <a:r>
              <a:rPr lang="en-US" dirty="0">
                <a:solidFill>
                  <a:schemeClr val="tx1">
                    <a:lumMod val="85000"/>
                    <a:lumOff val="15000"/>
                  </a:schemeClr>
                </a:solidFill>
              </a:rPr>
              <a:t>Node 0</a:t>
            </a:r>
          </a:p>
        </p:txBody>
      </p:sp>
      <p:sp>
        <p:nvSpPr>
          <p:cNvPr id="235" name="TextBox 234">
            <a:extLst>
              <a:ext uri="{FF2B5EF4-FFF2-40B4-BE49-F238E27FC236}">
                <a16:creationId xmlns:a16="http://schemas.microsoft.com/office/drawing/2014/main" id="{87A1E49D-50D4-084C-A78B-6C335F410A78}"/>
              </a:ext>
            </a:extLst>
          </p:cNvPr>
          <p:cNvSpPr txBox="1"/>
          <p:nvPr/>
        </p:nvSpPr>
        <p:spPr>
          <a:xfrm>
            <a:off x="6574720" y="3456398"/>
            <a:ext cx="928459" cy="369332"/>
          </a:xfrm>
          <a:prstGeom prst="rect">
            <a:avLst/>
          </a:prstGeom>
          <a:noFill/>
        </p:spPr>
        <p:txBody>
          <a:bodyPr wrap="none" rtlCol="0">
            <a:spAutoFit/>
          </a:bodyPr>
          <a:lstStyle/>
          <a:p>
            <a:r>
              <a:rPr lang="en-US" dirty="0">
                <a:solidFill>
                  <a:schemeClr val="tx1">
                    <a:lumMod val="85000"/>
                    <a:lumOff val="15000"/>
                  </a:schemeClr>
                </a:solidFill>
              </a:rPr>
              <a:t>Node 2</a:t>
            </a:r>
          </a:p>
        </p:txBody>
      </p:sp>
      <p:sp>
        <p:nvSpPr>
          <p:cNvPr id="236" name="TextBox 235">
            <a:extLst>
              <a:ext uri="{FF2B5EF4-FFF2-40B4-BE49-F238E27FC236}">
                <a16:creationId xmlns:a16="http://schemas.microsoft.com/office/drawing/2014/main" id="{7E9968B3-5818-264B-BF49-D648B5C4C344}"/>
              </a:ext>
            </a:extLst>
          </p:cNvPr>
          <p:cNvSpPr txBox="1"/>
          <p:nvPr/>
        </p:nvSpPr>
        <p:spPr>
          <a:xfrm>
            <a:off x="5706616" y="3449658"/>
            <a:ext cx="928459" cy="369332"/>
          </a:xfrm>
          <a:prstGeom prst="rect">
            <a:avLst/>
          </a:prstGeom>
          <a:noFill/>
        </p:spPr>
        <p:txBody>
          <a:bodyPr wrap="none" rtlCol="0">
            <a:spAutoFit/>
          </a:bodyPr>
          <a:lstStyle/>
          <a:p>
            <a:r>
              <a:rPr lang="en-US" dirty="0">
                <a:solidFill>
                  <a:schemeClr val="tx1">
                    <a:lumMod val="85000"/>
                    <a:lumOff val="15000"/>
                  </a:schemeClr>
                </a:solidFill>
              </a:rPr>
              <a:t>Node 1</a:t>
            </a:r>
          </a:p>
        </p:txBody>
      </p:sp>
      <p:sp>
        <p:nvSpPr>
          <p:cNvPr id="237" name="TextBox 236">
            <a:extLst>
              <a:ext uri="{FF2B5EF4-FFF2-40B4-BE49-F238E27FC236}">
                <a16:creationId xmlns:a16="http://schemas.microsoft.com/office/drawing/2014/main" id="{AFBB2EEC-74C3-FC4D-BBF3-FD71FB4A5652}"/>
              </a:ext>
            </a:extLst>
          </p:cNvPr>
          <p:cNvSpPr txBox="1"/>
          <p:nvPr/>
        </p:nvSpPr>
        <p:spPr>
          <a:xfrm>
            <a:off x="7434693" y="3458034"/>
            <a:ext cx="928459" cy="369332"/>
          </a:xfrm>
          <a:prstGeom prst="rect">
            <a:avLst/>
          </a:prstGeom>
          <a:noFill/>
        </p:spPr>
        <p:txBody>
          <a:bodyPr wrap="none" rtlCol="0">
            <a:spAutoFit/>
          </a:bodyPr>
          <a:lstStyle/>
          <a:p>
            <a:r>
              <a:rPr lang="en-US" dirty="0">
                <a:solidFill>
                  <a:schemeClr val="tx1">
                    <a:lumMod val="85000"/>
                    <a:lumOff val="15000"/>
                  </a:schemeClr>
                </a:solidFill>
              </a:rPr>
              <a:t>Node 3</a:t>
            </a:r>
          </a:p>
        </p:txBody>
      </p:sp>
      <p:sp>
        <p:nvSpPr>
          <p:cNvPr id="238" name="Rectangle 237">
            <a:extLst>
              <a:ext uri="{FF2B5EF4-FFF2-40B4-BE49-F238E27FC236}">
                <a16:creationId xmlns:a16="http://schemas.microsoft.com/office/drawing/2014/main" id="{11D5C5DF-D37C-384F-A0C4-D897782AA51F}"/>
              </a:ext>
            </a:extLst>
          </p:cNvPr>
          <p:cNvSpPr/>
          <p:nvPr/>
        </p:nvSpPr>
        <p:spPr bwMode="auto">
          <a:xfrm>
            <a:off x="1142127" y="5757141"/>
            <a:ext cx="3200400" cy="256032"/>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39" name="Rectangle 238">
            <a:extLst>
              <a:ext uri="{FF2B5EF4-FFF2-40B4-BE49-F238E27FC236}">
                <a16:creationId xmlns:a16="http://schemas.microsoft.com/office/drawing/2014/main" id="{BC619FBA-0787-0D42-BC49-DE42915CD487}"/>
              </a:ext>
            </a:extLst>
          </p:cNvPr>
          <p:cNvSpPr/>
          <p:nvPr/>
        </p:nvSpPr>
        <p:spPr bwMode="auto">
          <a:xfrm>
            <a:off x="5034006" y="5757141"/>
            <a:ext cx="3200400" cy="256032"/>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4243509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A57E3C3C-871B-6148-B3AA-C400662C6672}"/>
              </a:ext>
            </a:extLst>
          </p:cNvPr>
          <p:cNvSpPr>
            <a:spLocks noGrp="1"/>
          </p:cNvSpPr>
          <p:nvPr>
            <p:ph idx="1"/>
          </p:nvPr>
        </p:nvSpPr>
        <p:spPr>
          <a:xfrm>
            <a:off x="228600" y="1005840"/>
            <a:ext cx="8686800" cy="5029200"/>
          </a:xfrm>
        </p:spPr>
        <p:txBody>
          <a:bodyPr/>
          <a:lstStyle/>
          <a:p>
            <a:pPr marL="238125" indent="-220663">
              <a:lnSpc>
                <a:spcPct val="100000"/>
              </a:lnSpc>
              <a:buClr>
                <a:schemeClr val="tx1"/>
              </a:buClr>
            </a:pPr>
            <a:r>
              <a:rPr lang="en-US" dirty="0">
                <a:solidFill>
                  <a:schemeClr val="tx1">
                    <a:lumMod val="85000"/>
                    <a:lumOff val="15000"/>
                  </a:schemeClr>
                </a:solidFill>
              </a:rPr>
              <a:t>POSIX I/O was originally designed for single node</a:t>
            </a:r>
          </a:p>
          <a:p>
            <a:pPr marL="628650" lvl="1" indent="-171450">
              <a:lnSpc>
                <a:spcPct val="100000"/>
              </a:lnSpc>
              <a:buClr>
                <a:schemeClr val="tx1"/>
              </a:buClr>
            </a:pPr>
            <a:r>
              <a:rPr lang="en-US" dirty="0">
                <a:solidFill>
                  <a:schemeClr val="tx1">
                    <a:lumMod val="85000"/>
                    <a:lumOff val="15000"/>
                  </a:schemeClr>
                </a:solidFill>
              </a:rPr>
              <a:t>Every process issues independent I/O calls (no collectives)</a:t>
            </a:r>
          </a:p>
          <a:p>
            <a:pPr marL="628650" lvl="1" indent="-171450">
              <a:lnSpc>
                <a:spcPct val="100000"/>
              </a:lnSpc>
              <a:buClr>
                <a:schemeClr val="tx1"/>
              </a:buClr>
            </a:pPr>
            <a:r>
              <a:rPr lang="en-US" dirty="0">
                <a:solidFill>
                  <a:schemeClr val="tx1">
                    <a:lumMod val="85000"/>
                    <a:lumOff val="15000"/>
                  </a:schemeClr>
                </a:solidFill>
              </a:rPr>
              <a:t>Interface cannot capture global I/O scope (no global optimizations possible)</a:t>
            </a:r>
          </a:p>
          <a:p>
            <a:pPr marL="628650" lvl="1" indent="-171450">
              <a:lnSpc>
                <a:spcPct val="100000"/>
              </a:lnSpc>
              <a:buClr>
                <a:schemeClr val="tx1"/>
              </a:buClr>
            </a:pPr>
            <a:r>
              <a:rPr lang="en-US" dirty="0">
                <a:solidFill>
                  <a:schemeClr val="tx1">
                    <a:lumMod val="85000"/>
                    <a:lumOff val="15000"/>
                  </a:schemeClr>
                </a:solidFill>
              </a:rPr>
              <a:t>Strong consistency semantics imposes scalability issues</a:t>
            </a:r>
          </a:p>
          <a:p>
            <a:pPr marL="238125" indent="-238125">
              <a:lnSpc>
                <a:spcPct val="100000"/>
              </a:lnSpc>
              <a:buClr>
                <a:schemeClr val="tx1"/>
              </a:buClr>
            </a:pPr>
            <a:r>
              <a:rPr lang="en-US" dirty="0">
                <a:solidFill>
                  <a:schemeClr val="tx1">
                    <a:lumMod val="85000"/>
                    <a:lumOff val="15000"/>
                  </a:schemeClr>
                </a:solidFill>
              </a:rPr>
              <a:t>MPI I/O provides high performance I/O through:</a:t>
            </a:r>
            <a:endParaRPr lang="en-US" sz="2400" dirty="0">
              <a:solidFill>
                <a:schemeClr val="tx1">
                  <a:lumMod val="85000"/>
                  <a:lumOff val="15000"/>
                </a:schemeClr>
              </a:solidFill>
            </a:endParaRPr>
          </a:p>
          <a:p>
            <a:pPr marL="641350" lvl="1" indent="-184150">
              <a:lnSpc>
                <a:spcPct val="100000"/>
              </a:lnSpc>
              <a:buClr>
                <a:schemeClr val="tx1"/>
              </a:buClr>
            </a:pPr>
            <a:r>
              <a:rPr lang="en-US" dirty="0">
                <a:solidFill>
                  <a:schemeClr val="tx1">
                    <a:lumMod val="85000"/>
                    <a:lumOff val="15000"/>
                  </a:schemeClr>
                </a:solidFill>
              </a:rPr>
              <a:t>Enriched I/O semantics able to convey global scope</a:t>
            </a:r>
          </a:p>
          <a:p>
            <a:pPr marL="1098550" lvl="3" indent="-184150">
              <a:lnSpc>
                <a:spcPct val="100000"/>
              </a:lnSpc>
              <a:buClr>
                <a:schemeClr val="tx1"/>
              </a:buClr>
            </a:pPr>
            <a:r>
              <a:rPr lang="en-US" sz="2000" dirty="0">
                <a:solidFill>
                  <a:schemeClr val="tx1">
                    <a:lumMod val="85000"/>
                    <a:lumOff val="15000"/>
                  </a:schemeClr>
                </a:solidFill>
              </a:rPr>
              <a:t>Scalable I/O (group operations at library level to reduce file system I/O calls)</a:t>
            </a:r>
          </a:p>
          <a:p>
            <a:pPr marL="641350" lvl="1" indent="-184150">
              <a:lnSpc>
                <a:spcPct val="100000"/>
              </a:lnSpc>
              <a:buClr>
                <a:schemeClr val="tx1"/>
              </a:buClr>
            </a:pPr>
            <a:r>
              <a:rPr lang="en-US" dirty="0">
                <a:solidFill>
                  <a:schemeClr val="tx1">
                    <a:lumMod val="85000"/>
                    <a:lumOff val="15000"/>
                  </a:schemeClr>
                </a:solidFill>
              </a:rPr>
              <a:t>Weaker consistency semantics (avoid locks → serialization)</a:t>
            </a:r>
          </a:p>
          <a:p>
            <a:pPr marL="641350" lvl="1" indent="-184150">
              <a:lnSpc>
                <a:spcPct val="100000"/>
              </a:lnSpc>
              <a:buClr>
                <a:schemeClr val="tx1"/>
              </a:buClr>
            </a:pPr>
            <a:r>
              <a:rPr lang="en-US" dirty="0">
                <a:solidFill>
                  <a:schemeClr val="tx1">
                    <a:lumMod val="85000"/>
                    <a:lumOff val="15000"/>
                  </a:schemeClr>
                </a:solidFill>
              </a:rPr>
              <a:t>Portable I/O interfaces</a:t>
            </a:r>
          </a:p>
        </p:txBody>
      </p:sp>
      <p:sp>
        <p:nvSpPr>
          <p:cNvPr id="133123" name="Slide Number Placeholder 3"/>
          <p:cNvSpPr txBox="1">
            <a:spLocks noGrp="1"/>
          </p:cNvSpPr>
          <p:nvPr/>
        </p:nvSpPr>
        <p:spPr bwMode="auto">
          <a:xfrm>
            <a:off x="8494713" y="6465888"/>
            <a:ext cx="471487" cy="344487"/>
          </a:xfrm>
          <a:prstGeom prst="rect">
            <a:avLst/>
          </a:prstGeom>
          <a:noFill/>
          <a:ln w="9525">
            <a:noFill/>
            <a:miter lim="800000"/>
            <a:headEnd/>
            <a:tailEnd/>
          </a:ln>
        </p:spPr>
        <p:txBody>
          <a:bodyPr>
            <a:prstTxWarp prst="textNoShape">
              <a:avLst/>
            </a:prstTxWarp>
          </a:bodyPr>
          <a:lstStyle/>
          <a:p>
            <a:pPr algn="r"/>
            <a:fld id="{B1ABF541-4953-DD43-A8AF-4F079A1AF34A}" type="slidenum">
              <a:rPr lang="en-US" sz="1000" b="1">
                <a:solidFill>
                  <a:schemeClr val="bg1"/>
                </a:solidFill>
              </a:rPr>
              <a:pPr algn="r"/>
              <a:t>25</a:t>
            </a:fld>
            <a:endParaRPr lang="en-US" sz="1000" b="1">
              <a:solidFill>
                <a:schemeClr val="bg1"/>
              </a:solidFill>
            </a:endParaRPr>
          </a:p>
        </p:txBody>
      </p:sp>
      <p:sp>
        <p:nvSpPr>
          <p:cNvPr id="4" name="Slide Number Placeholder 3">
            <a:extLst>
              <a:ext uri="{FF2B5EF4-FFF2-40B4-BE49-F238E27FC236}">
                <a16:creationId xmlns:a16="http://schemas.microsoft.com/office/drawing/2014/main" id="{E3B94383-8F83-0946-A311-54A41AA1FC41}"/>
              </a:ext>
            </a:extLst>
          </p:cNvPr>
          <p:cNvSpPr>
            <a:spLocks noGrp="1"/>
          </p:cNvSpPr>
          <p:nvPr>
            <p:ph type="sldNum" sz="quarter" idx="4"/>
          </p:nvPr>
        </p:nvSpPr>
        <p:spPr/>
        <p:txBody>
          <a:bodyPr/>
          <a:lstStyle/>
          <a:p>
            <a:fld id="{6B394888-48A7-42F6-AE45-2BD5FD40ED91}" type="slidenum">
              <a:rPr lang="en-US" smtClean="0"/>
              <a:pPr/>
              <a:t>25</a:t>
            </a:fld>
            <a:endParaRPr lang="en-US" dirty="0"/>
          </a:p>
        </p:txBody>
      </p:sp>
      <p:sp>
        <p:nvSpPr>
          <p:cNvPr id="10" name="Titel 7">
            <a:extLst>
              <a:ext uri="{FF2B5EF4-FFF2-40B4-BE49-F238E27FC236}">
                <a16:creationId xmlns:a16="http://schemas.microsoft.com/office/drawing/2014/main" id="{7FA9258F-C2AD-4548-A2EB-AA63371B8A10}"/>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000" dirty="0">
                <a:solidFill>
                  <a:schemeClr val="tx1">
                    <a:lumMod val="85000"/>
                    <a:lumOff val="15000"/>
                  </a:schemeClr>
                </a:solidFill>
              </a:rPr>
              <a:t>Why MPI I/O?</a:t>
            </a:r>
          </a:p>
        </p:txBody>
      </p:sp>
      <p:sp>
        <p:nvSpPr>
          <p:cNvPr id="7" name="Footer Placeholder 10">
            <a:extLst>
              <a:ext uri="{FF2B5EF4-FFF2-40B4-BE49-F238E27FC236}">
                <a16:creationId xmlns:a16="http://schemas.microsoft.com/office/drawing/2014/main" id="{C9CDE2E4-10ED-A042-9E20-F98B4BC2A552}"/>
              </a:ext>
            </a:extLst>
          </p:cNvPr>
          <p:cNvSpPr>
            <a:spLocks noGrp="1"/>
          </p:cNvSpPr>
          <p:nvPr>
            <p:ph type="ftr" sz="quarter" idx="3"/>
          </p:nvPr>
        </p:nvSpPr>
        <p:spPr>
          <a:xfrm>
            <a:off x="1600200" y="6453336"/>
            <a:ext cx="5851525" cy="332656"/>
          </a:xfrm>
        </p:spPr>
        <p:txBody>
          <a:bodyPr/>
          <a:lstStyle/>
          <a:p>
            <a:r>
              <a:rPr lang="en-GB" dirty="0"/>
              <a:t>Ph.D. Dissertation - Giuseppe </a:t>
            </a:r>
            <a:r>
              <a:rPr lang="en-GB" dirty="0" err="1"/>
              <a:t>Congiu</a:t>
            </a:r>
            <a:endParaRPr lang="en-GB" dirty="0"/>
          </a:p>
        </p:txBody>
      </p:sp>
      <p:sp>
        <p:nvSpPr>
          <p:cNvPr id="8" name="Date Placeholder 1">
            <a:extLst>
              <a:ext uri="{FF2B5EF4-FFF2-40B4-BE49-F238E27FC236}">
                <a16:creationId xmlns:a16="http://schemas.microsoft.com/office/drawing/2014/main" id="{AE2E530A-E10B-364E-B91E-B2754A8711FF}"/>
              </a:ext>
            </a:extLst>
          </p:cNvPr>
          <p:cNvSpPr>
            <a:spLocks noGrp="1"/>
          </p:cNvSpPr>
          <p:nvPr>
            <p:ph type="dt" sz="half" idx="2"/>
          </p:nvPr>
        </p:nvSpPr>
        <p:spPr>
          <a:xfrm>
            <a:off x="395536" y="6453336"/>
            <a:ext cx="1116000" cy="332656"/>
          </a:xfrm>
        </p:spPr>
        <p:txBody>
          <a:bodyPr/>
          <a:lstStyle/>
          <a:p>
            <a:fld id="{F9B256F8-8E87-834E-B5E3-EA8E0000493F}" type="datetime4">
              <a:rPr lang="en-US" smtClean="0"/>
              <a:t>July 20, 2018</a:t>
            </a:fld>
            <a:endParaRPr lang="de-DE" dirty="0"/>
          </a:p>
        </p:txBody>
      </p:sp>
    </p:spTree>
    <p:extLst>
      <p:ext uri="{BB962C8B-B14F-4D97-AF65-F5344CB8AC3E}">
        <p14:creationId xmlns:p14="http://schemas.microsoft.com/office/powerpoint/2010/main" val="198684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p:cNvSpPr>
            <a:spLocks noGrp="1"/>
          </p:cNvSpPr>
          <p:nvPr>
            <p:ph type="ftr" sz="quarter" idx="3"/>
          </p:nvPr>
        </p:nvSpPr>
        <p:spPr/>
        <p:txBody>
          <a:bodyPr/>
          <a:lstStyle/>
          <a:p>
            <a:r>
              <a:rPr lang="en-GB"/>
              <a:t>Ph.D. Dissertation - Giuseppe Congiu</a:t>
            </a:r>
            <a:endParaRPr lang="en-GB" dirty="0"/>
          </a:p>
        </p:txBody>
      </p:sp>
      <p:sp>
        <p:nvSpPr>
          <p:cNvPr id="17" name="Slide Number Placeholder 16"/>
          <p:cNvSpPr>
            <a:spLocks noGrp="1"/>
          </p:cNvSpPr>
          <p:nvPr>
            <p:ph type="sldNum" sz="quarter" idx="4"/>
          </p:nvPr>
        </p:nvSpPr>
        <p:spPr/>
        <p:txBody>
          <a:bodyPr/>
          <a:lstStyle/>
          <a:p>
            <a:pPr>
              <a:defRPr/>
            </a:pPr>
            <a:fld id="{6B0C560D-98F8-44FE-97B8-B05E62F8036B}" type="slidenum">
              <a:rPr lang="de-DE" smtClean="0"/>
              <a:pPr>
                <a:defRPr/>
              </a:pPr>
              <a:t>26</a:t>
            </a:fld>
            <a:endParaRPr lang="de-DE" dirty="0"/>
          </a:p>
        </p:txBody>
      </p:sp>
      <p:sp>
        <p:nvSpPr>
          <p:cNvPr id="2" name="Date Placeholder 1">
            <a:extLst>
              <a:ext uri="{FF2B5EF4-FFF2-40B4-BE49-F238E27FC236}">
                <a16:creationId xmlns:a16="http://schemas.microsoft.com/office/drawing/2014/main" id="{25E70275-A81E-7A49-B514-E86A8E1B9796}"/>
              </a:ext>
            </a:extLst>
          </p:cNvPr>
          <p:cNvSpPr>
            <a:spLocks noGrp="1"/>
          </p:cNvSpPr>
          <p:nvPr>
            <p:ph type="dt" sz="half" idx="2"/>
          </p:nvPr>
        </p:nvSpPr>
        <p:spPr/>
        <p:txBody>
          <a:bodyPr/>
          <a:lstStyle/>
          <a:p>
            <a:fld id="{4CF581B2-E6ED-E54A-8293-ADB607524597}" type="datetime4">
              <a:rPr lang="en-US" smtClean="0"/>
              <a:t>July 20, 2018</a:t>
            </a:fld>
            <a:endParaRPr lang="de-DE" dirty="0"/>
          </a:p>
        </p:txBody>
      </p:sp>
      <p:sp>
        <p:nvSpPr>
          <p:cNvPr id="105" name="Titel 7">
            <a:extLst>
              <a:ext uri="{FF2B5EF4-FFF2-40B4-BE49-F238E27FC236}">
                <a16:creationId xmlns:a16="http://schemas.microsoft.com/office/drawing/2014/main" id="{85068D86-AB08-234C-B363-E330ED4CE219}"/>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Collective I/O in ROMIO: Concept</a:t>
            </a:r>
          </a:p>
        </p:txBody>
      </p:sp>
      <p:sp>
        <p:nvSpPr>
          <p:cNvPr id="108" name="Rectangle 107">
            <a:extLst>
              <a:ext uri="{FF2B5EF4-FFF2-40B4-BE49-F238E27FC236}">
                <a16:creationId xmlns:a16="http://schemas.microsoft.com/office/drawing/2014/main" id="{0C707774-3167-224F-963A-2D89CE9A06CA}"/>
              </a:ext>
            </a:extLst>
          </p:cNvPr>
          <p:cNvSpPr/>
          <p:nvPr/>
        </p:nvSpPr>
        <p:spPr bwMode="auto">
          <a:xfrm>
            <a:off x="830815" y="4083842"/>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9" name="Rectangle 108">
            <a:extLst>
              <a:ext uri="{FF2B5EF4-FFF2-40B4-BE49-F238E27FC236}">
                <a16:creationId xmlns:a16="http://schemas.microsoft.com/office/drawing/2014/main" id="{1195F273-C08F-9F4A-803A-0DA86D2F10CC}"/>
              </a:ext>
            </a:extLst>
          </p:cNvPr>
          <p:cNvSpPr/>
          <p:nvPr/>
        </p:nvSpPr>
        <p:spPr bwMode="auto">
          <a:xfrm>
            <a:off x="1699561" y="4091429"/>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0" name="Rectangle 109">
            <a:extLst>
              <a:ext uri="{FF2B5EF4-FFF2-40B4-BE49-F238E27FC236}">
                <a16:creationId xmlns:a16="http://schemas.microsoft.com/office/drawing/2014/main" id="{88C1651B-60A3-0A46-8C96-DAA2F780B916}"/>
              </a:ext>
            </a:extLst>
          </p:cNvPr>
          <p:cNvSpPr/>
          <p:nvPr/>
        </p:nvSpPr>
        <p:spPr bwMode="auto">
          <a:xfrm>
            <a:off x="2565972" y="4091429"/>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1" name="Rectangle 110">
            <a:extLst>
              <a:ext uri="{FF2B5EF4-FFF2-40B4-BE49-F238E27FC236}">
                <a16:creationId xmlns:a16="http://schemas.microsoft.com/office/drawing/2014/main" id="{2C62CF68-C567-FD42-B9BD-3A0718024345}"/>
              </a:ext>
            </a:extLst>
          </p:cNvPr>
          <p:cNvSpPr/>
          <p:nvPr/>
        </p:nvSpPr>
        <p:spPr bwMode="auto">
          <a:xfrm>
            <a:off x="3431600" y="4091429"/>
            <a:ext cx="784237" cy="1253720"/>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2" name="Rectangle 111">
            <a:extLst>
              <a:ext uri="{FF2B5EF4-FFF2-40B4-BE49-F238E27FC236}">
                <a16:creationId xmlns:a16="http://schemas.microsoft.com/office/drawing/2014/main" id="{83A3BA83-3C3C-6A40-AE7F-36987608E643}"/>
              </a:ext>
            </a:extLst>
          </p:cNvPr>
          <p:cNvSpPr/>
          <p:nvPr/>
        </p:nvSpPr>
        <p:spPr bwMode="auto">
          <a:xfrm>
            <a:off x="731893" y="4857510"/>
            <a:ext cx="3581400" cy="457200"/>
          </a:xfrm>
          <a:prstGeom prst="rect">
            <a:avLst/>
          </a:prstGeom>
          <a:solidFill>
            <a:schemeClr val="accent6">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3" name="Rectangle 112">
            <a:extLst>
              <a:ext uri="{FF2B5EF4-FFF2-40B4-BE49-F238E27FC236}">
                <a16:creationId xmlns:a16="http://schemas.microsoft.com/office/drawing/2014/main" id="{7BD9B8CE-5EF2-0045-8C75-E5C19614999B}"/>
              </a:ext>
            </a:extLst>
          </p:cNvPr>
          <p:cNvSpPr/>
          <p:nvPr/>
        </p:nvSpPr>
        <p:spPr bwMode="auto">
          <a:xfrm>
            <a:off x="2545903" y="4957891"/>
            <a:ext cx="832659" cy="256439"/>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4" name="Rectangle 113">
            <a:extLst>
              <a:ext uri="{FF2B5EF4-FFF2-40B4-BE49-F238E27FC236}">
                <a16:creationId xmlns:a16="http://schemas.microsoft.com/office/drawing/2014/main" id="{7B0680E0-B8FC-9043-A8F7-0E90E59A7951}"/>
              </a:ext>
            </a:extLst>
          </p:cNvPr>
          <p:cNvSpPr/>
          <p:nvPr/>
        </p:nvSpPr>
        <p:spPr bwMode="auto">
          <a:xfrm>
            <a:off x="3419228" y="4957891"/>
            <a:ext cx="832659" cy="256439"/>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5" name="Rectangle 114">
            <a:extLst>
              <a:ext uri="{FF2B5EF4-FFF2-40B4-BE49-F238E27FC236}">
                <a16:creationId xmlns:a16="http://schemas.microsoft.com/office/drawing/2014/main" id="{34F49DD3-BC5F-1B41-B6E0-5D28CD8EFBBE}"/>
              </a:ext>
            </a:extLst>
          </p:cNvPr>
          <p:cNvSpPr/>
          <p:nvPr/>
        </p:nvSpPr>
        <p:spPr bwMode="auto">
          <a:xfrm>
            <a:off x="1677221" y="4957891"/>
            <a:ext cx="832659" cy="256439"/>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6" name="Rectangle 115">
            <a:extLst>
              <a:ext uri="{FF2B5EF4-FFF2-40B4-BE49-F238E27FC236}">
                <a16:creationId xmlns:a16="http://schemas.microsoft.com/office/drawing/2014/main" id="{B1FF5DA0-7A00-0E42-ABB1-34C1E0F3C47D}"/>
              </a:ext>
            </a:extLst>
          </p:cNvPr>
          <p:cNvSpPr/>
          <p:nvPr/>
        </p:nvSpPr>
        <p:spPr bwMode="auto">
          <a:xfrm>
            <a:off x="800300" y="4957891"/>
            <a:ext cx="832659" cy="256439"/>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8" name="Oval 117">
            <a:extLst>
              <a:ext uri="{FF2B5EF4-FFF2-40B4-BE49-F238E27FC236}">
                <a16:creationId xmlns:a16="http://schemas.microsoft.com/office/drawing/2014/main" id="{86C80F14-EA31-F640-B6E5-EF357A72E25D}"/>
              </a:ext>
            </a:extLst>
          </p:cNvPr>
          <p:cNvSpPr/>
          <p:nvPr/>
        </p:nvSpPr>
        <p:spPr bwMode="auto">
          <a:xfrm>
            <a:off x="1036693" y="4136658"/>
            <a:ext cx="381000" cy="381000"/>
          </a:xfrm>
          <a:prstGeom prst="ellipse">
            <a:avLst/>
          </a:prstGeom>
          <a:solidFill>
            <a:schemeClr val="accent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9" name="Oval 118">
            <a:extLst>
              <a:ext uri="{FF2B5EF4-FFF2-40B4-BE49-F238E27FC236}">
                <a16:creationId xmlns:a16="http://schemas.microsoft.com/office/drawing/2014/main" id="{372B8A80-8B25-F343-8626-46F81DEF6234}"/>
              </a:ext>
            </a:extLst>
          </p:cNvPr>
          <p:cNvSpPr/>
          <p:nvPr/>
        </p:nvSpPr>
        <p:spPr bwMode="auto">
          <a:xfrm>
            <a:off x="1905000" y="4136658"/>
            <a:ext cx="381000" cy="381000"/>
          </a:xfrm>
          <a:prstGeom prst="ellipse">
            <a:avLst/>
          </a:prstGeom>
          <a:solidFill>
            <a:schemeClr val="accent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3" name="Oval 142">
            <a:extLst>
              <a:ext uri="{FF2B5EF4-FFF2-40B4-BE49-F238E27FC236}">
                <a16:creationId xmlns:a16="http://schemas.microsoft.com/office/drawing/2014/main" id="{5198C8ED-1D49-CB40-AEB2-D23B3CCEFD01}"/>
              </a:ext>
            </a:extLst>
          </p:cNvPr>
          <p:cNvSpPr/>
          <p:nvPr/>
        </p:nvSpPr>
        <p:spPr bwMode="auto">
          <a:xfrm>
            <a:off x="2771732" y="4136658"/>
            <a:ext cx="381000" cy="381000"/>
          </a:xfrm>
          <a:prstGeom prst="ellipse">
            <a:avLst/>
          </a:prstGeom>
          <a:solidFill>
            <a:schemeClr val="tx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9" name="Oval 148">
            <a:extLst>
              <a:ext uri="{FF2B5EF4-FFF2-40B4-BE49-F238E27FC236}">
                <a16:creationId xmlns:a16="http://schemas.microsoft.com/office/drawing/2014/main" id="{0D2CF227-A1BD-5948-8D63-4994C626CC39}"/>
              </a:ext>
            </a:extLst>
          </p:cNvPr>
          <p:cNvSpPr/>
          <p:nvPr/>
        </p:nvSpPr>
        <p:spPr bwMode="auto">
          <a:xfrm>
            <a:off x="3627493" y="4136658"/>
            <a:ext cx="381000" cy="381000"/>
          </a:xfrm>
          <a:prstGeom prst="ellipse">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1" name="Rectangle 150">
            <a:extLst>
              <a:ext uri="{FF2B5EF4-FFF2-40B4-BE49-F238E27FC236}">
                <a16:creationId xmlns:a16="http://schemas.microsoft.com/office/drawing/2014/main" id="{161517C0-1647-9748-878C-7FD2EC7D4644}"/>
              </a:ext>
            </a:extLst>
          </p:cNvPr>
          <p:cNvSpPr/>
          <p:nvPr/>
        </p:nvSpPr>
        <p:spPr bwMode="auto">
          <a:xfrm>
            <a:off x="985030" y="5632049"/>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2" name="Rectangle 151">
            <a:extLst>
              <a:ext uri="{FF2B5EF4-FFF2-40B4-BE49-F238E27FC236}">
                <a16:creationId xmlns:a16="http://schemas.microsoft.com/office/drawing/2014/main" id="{3593FD75-D8F0-5C41-BBF7-6DFF5E400520}"/>
              </a:ext>
            </a:extLst>
          </p:cNvPr>
          <p:cNvSpPr/>
          <p:nvPr/>
        </p:nvSpPr>
        <p:spPr bwMode="auto">
          <a:xfrm>
            <a:off x="1164854" y="5632049"/>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3" name="Rectangle 152">
            <a:extLst>
              <a:ext uri="{FF2B5EF4-FFF2-40B4-BE49-F238E27FC236}">
                <a16:creationId xmlns:a16="http://schemas.microsoft.com/office/drawing/2014/main" id="{341214AD-0677-7C45-9124-8E582B869350}"/>
              </a:ext>
            </a:extLst>
          </p:cNvPr>
          <p:cNvSpPr/>
          <p:nvPr/>
        </p:nvSpPr>
        <p:spPr bwMode="auto">
          <a:xfrm>
            <a:off x="1344678" y="5632049"/>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4" name="Rectangle 153">
            <a:extLst>
              <a:ext uri="{FF2B5EF4-FFF2-40B4-BE49-F238E27FC236}">
                <a16:creationId xmlns:a16="http://schemas.microsoft.com/office/drawing/2014/main" id="{19AFF530-2518-8E4F-8466-64A8668046BB}"/>
              </a:ext>
            </a:extLst>
          </p:cNvPr>
          <p:cNvSpPr/>
          <p:nvPr/>
        </p:nvSpPr>
        <p:spPr bwMode="auto">
          <a:xfrm>
            <a:off x="1525755" y="5632049"/>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5" name="Rectangle 154">
            <a:extLst>
              <a:ext uri="{FF2B5EF4-FFF2-40B4-BE49-F238E27FC236}">
                <a16:creationId xmlns:a16="http://schemas.microsoft.com/office/drawing/2014/main" id="{8408267B-25B9-2F46-90B6-981C8280BD6D}"/>
              </a:ext>
            </a:extLst>
          </p:cNvPr>
          <p:cNvSpPr/>
          <p:nvPr/>
        </p:nvSpPr>
        <p:spPr bwMode="auto">
          <a:xfrm>
            <a:off x="830815" y="5483205"/>
            <a:ext cx="3385022" cy="841395"/>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6" name="Can 155">
            <a:extLst>
              <a:ext uri="{FF2B5EF4-FFF2-40B4-BE49-F238E27FC236}">
                <a16:creationId xmlns:a16="http://schemas.microsoft.com/office/drawing/2014/main" id="{353F05C9-39C3-3448-91F1-EAAEFFBFF528}"/>
              </a:ext>
            </a:extLst>
          </p:cNvPr>
          <p:cNvSpPr/>
          <p:nvPr/>
        </p:nvSpPr>
        <p:spPr bwMode="auto">
          <a:xfrm>
            <a:off x="1147276" y="5851188"/>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7" name="Can 156">
            <a:extLst>
              <a:ext uri="{FF2B5EF4-FFF2-40B4-BE49-F238E27FC236}">
                <a16:creationId xmlns:a16="http://schemas.microsoft.com/office/drawing/2014/main" id="{5ACD8685-DF6D-9546-980D-4781EFF2A771}"/>
              </a:ext>
            </a:extLst>
          </p:cNvPr>
          <p:cNvSpPr/>
          <p:nvPr/>
        </p:nvSpPr>
        <p:spPr bwMode="auto">
          <a:xfrm>
            <a:off x="1960481" y="5851188"/>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8" name="Can 157">
            <a:extLst>
              <a:ext uri="{FF2B5EF4-FFF2-40B4-BE49-F238E27FC236}">
                <a16:creationId xmlns:a16="http://schemas.microsoft.com/office/drawing/2014/main" id="{ACA77C93-4699-D34E-BB14-FD52DB36C408}"/>
              </a:ext>
            </a:extLst>
          </p:cNvPr>
          <p:cNvSpPr/>
          <p:nvPr/>
        </p:nvSpPr>
        <p:spPr bwMode="auto">
          <a:xfrm>
            <a:off x="2769126" y="5851188"/>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9" name="Can 158">
            <a:extLst>
              <a:ext uri="{FF2B5EF4-FFF2-40B4-BE49-F238E27FC236}">
                <a16:creationId xmlns:a16="http://schemas.microsoft.com/office/drawing/2014/main" id="{E1612F38-A8DD-F540-9581-AF0CE2500596}"/>
              </a:ext>
            </a:extLst>
          </p:cNvPr>
          <p:cNvSpPr/>
          <p:nvPr/>
        </p:nvSpPr>
        <p:spPr bwMode="auto">
          <a:xfrm>
            <a:off x="3567223" y="5851188"/>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0" name="Rectangle 159">
            <a:extLst>
              <a:ext uri="{FF2B5EF4-FFF2-40B4-BE49-F238E27FC236}">
                <a16:creationId xmlns:a16="http://schemas.microsoft.com/office/drawing/2014/main" id="{DE7E752B-F2F4-8B4C-A45A-91BE8189772A}"/>
              </a:ext>
            </a:extLst>
          </p:cNvPr>
          <p:cNvSpPr/>
          <p:nvPr/>
        </p:nvSpPr>
        <p:spPr bwMode="auto">
          <a:xfrm>
            <a:off x="1795908" y="5632049"/>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1" name="Rectangle 160">
            <a:extLst>
              <a:ext uri="{FF2B5EF4-FFF2-40B4-BE49-F238E27FC236}">
                <a16:creationId xmlns:a16="http://schemas.microsoft.com/office/drawing/2014/main" id="{0AF8D23E-3E25-8048-B0AB-3CE4D06E4ECE}"/>
              </a:ext>
            </a:extLst>
          </p:cNvPr>
          <p:cNvSpPr/>
          <p:nvPr/>
        </p:nvSpPr>
        <p:spPr bwMode="auto">
          <a:xfrm>
            <a:off x="1975732" y="5632049"/>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2" name="Rectangle 161">
            <a:extLst>
              <a:ext uri="{FF2B5EF4-FFF2-40B4-BE49-F238E27FC236}">
                <a16:creationId xmlns:a16="http://schemas.microsoft.com/office/drawing/2014/main" id="{AA700121-C38B-3845-AD20-A750A207E2B8}"/>
              </a:ext>
            </a:extLst>
          </p:cNvPr>
          <p:cNvSpPr/>
          <p:nvPr/>
        </p:nvSpPr>
        <p:spPr bwMode="auto">
          <a:xfrm>
            <a:off x="2154823" y="5632049"/>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3" name="Rectangle 162">
            <a:extLst>
              <a:ext uri="{FF2B5EF4-FFF2-40B4-BE49-F238E27FC236}">
                <a16:creationId xmlns:a16="http://schemas.microsoft.com/office/drawing/2014/main" id="{9A6406EC-BAC2-7C4E-96D7-63721545ADE1}"/>
              </a:ext>
            </a:extLst>
          </p:cNvPr>
          <p:cNvSpPr/>
          <p:nvPr/>
        </p:nvSpPr>
        <p:spPr bwMode="auto">
          <a:xfrm>
            <a:off x="2335900" y="5632049"/>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4" name="Rectangle 163">
            <a:extLst>
              <a:ext uri="{FF2B5EF4-FFF2-40B4-BE49-F238E27FC236}">
                <a16:creationId xmlns:a16="http://schemas.microsoft.com/office/drawing/2014/main" id="{E5B4BBB1-0FBB-D14B-BF44-7F90E1F5E4B9}"/>
              </a:ext>
            </a:extLst>
          </p:cNvPr>
          <p:cNvSpPr/>
          <p:nvPr/>
        </p:nvSpPr>
        <p:spPr bwMode="auto">
          <a:xfrm>
            <a:off x="2595076" y="5632049"/>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5" name="Rectangle 164">
            <a:extLst>
              <a:ext uri="{FF2B5EF4-FFF2-40B4-BE49-F238E27FC236}">
                <a16:creationId xmlns:a16="http://schemas.microsoft.com/office/drawing/2014/main" id="{22E0FBC6-40D9-824A-A07E-34AF2356069B}"/>
              </a:ext>
            </a:extLst>
          </p:cNvPr>
          <p:cNvSpPr/>
          <p:nvPr/>
        </p:nvSpPr>
        <p:spPr bwMode="auto">
          <a:xfrm>
            <a:off x="2774900" y="5632049"/>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6" name="Rectangle 165">
            <a:extLst>
              <a:ext uri="{FF2B5EF4-FFF2-40B4-BE49-F238E27FC236}">
                <a16:creationId xmlns:a16="http://schemas.microsoft.com/office/drawing/2014/main" id="{CCE23814-A1EB-E54B-83DA-1AC9680A2D9D}"/>
              </a:ext>
            </a:extLst>
          </p:cNvPr>
          <p:cNvSpPr/>
          <p:nvPr/>
        </p:nvSpPr>
        <p:spPr bwMode="auto">
          <a:xfrm>
            <a:off x="2954724" y="5632049"/>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7" name="Rectangle 166">
            <a:extLst>
              <a:ext uri="{FF2B5EF4-FFF2-40B4-BE49-F238E27FC236}">
                <a16:creationId xmlns:a16="http://schemas.microsoft.com/office/drawing/2014/main" id="{41ED5793-A403-484F-8505-E71041230A5D}"/>
              </a:ext>
            </a:extLst>
          </p:cNvPr>
          <p:cNvSpPr/>
          <p:nvPr/>
        </p:nvSpPr>
        <p:spPr bwMode="auto">
          <a:xfrm>
            <a:off x="3135801" y="5632049"/>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69" name="Rectangle 168">
            <a:extLst>
              <a:ext uri="{FF2B5EF4-FFF2-40B4-BE49-F238E27FC236}">
                <a16:creationId xmlns:a16="http://schemas.microsoft.com/office/drawing/2014/main" id="{8CD7D055-D087-D547-9435-77AD36C30BBF}"/>
              </a:ext>
            </a:extLst>
          </p:cNvPr>
          <p:cNvSpPr/>
          <p:nvPr/>
        </p:nvSpPr>
        <p:spPr bwMode="auto">
          <a:xfrm>
            <a:off x="3400546" y="5632049"/>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0" name="Rectangle 169">
            <a:extLst>
              <a:ext uri="{FF2B5EF4-FFF2-40B4-BE49-F238E27FC236}">
                <a16:creationId xmlns:a16="http://schemas.microsoft.com/office/drawing/2014/main" id="{A549A3B1-6F84-A34B-B473-7A2B7C525C98}"/>
              </a:ext>
            </a:extLst>
          </p:cNvPr>
          <p:cNvSpPr/>
          <p:nvPr/>
        </p:nvSpPr>
        <p:spPr bwMode="auto">
          <a:xfrm>
            <a:off x="3580370" y="5632049"/>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1" name="Rectangle 170">
            <a:extLst>
              <a:ext uri="{FF2B5EF4-FFF2-40B4-BE49-F238E27FC236}">
                <a16:creationId xmlns:a16="http://schemas.microsoft.com/office/drawing/2014/main" id="{7B0D8188-4A3F-F045-B216-534D01CC9884}"/>
              </a:ext>
            </a:extLst>
          </p:cNvPr>
          <p:cNvSpPr/>
          <p:nvPr/>
        </p:nvSpPr>
        <p:spPr bwMode="auto">
          <a:xfrm>
            <a:off x="3759461" y="5632049"/>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2" name="Rectangle 171">
            <a:extLst>
              <a:ext uri="{FF2B5EF4-FFF2-40B4-BE49-F238E27FC236}">
                <a16:creationId xmlns:a16="http://schemas.microsoft.com/office/drawing/2014/main" id="{5DCE5AE2-576E-2A4C-98E7-4625BD999BC7}"/>
              </a:ext>
            </a:extLst>
          </p:cNvPr>
          <p:cNvSpPr/>
          <p:nvPr/>
        </p:nvSpPr>
        <p:spPr bwMode="auto">
          <a:xfrm>
            <a:off x="3940538" y="5632049"/>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3" name="Rectangle 172">
            <a:extLst>
              <a:ext uri="{FF2B5EF4-FFF2-40B4-BE49-F238E27FC236}">
                <a16:creationId xmlns:a16="http://schemas.microsoft.com/office/drawing/2014/main" id="{237A32CA-2F38-D345-BE3C-347418817E8C}"/>
              </a:ext>
            </a:extLst>
          </p:cNvPr>
          <p:cNvSpPr/>
          <p:nvPr/>
        </p:nvSpPr>
        <p:spPr bwMode="auto">
          <a:xfrm>
            <a:off x="954999" y="5608280"/>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4" name="Rectangle 173">
            <a:extLst>
              <a:ext uri="{FF2B5EF4-FFF2-40B4-BE49-F238E27FC236}">
                <a16:creationId xmlns:a16="http://schemas.microsoft.com/office/drawing/2014/main" id="{698B5F33-916B-2844-8FA8-67E27C9F522C}"/>
              </a:ext>
            </a:extLst>
          </p:cNvPr>
          <p:cNvSpPr/>
          <p:nvPr/>
        </p:nvSpPr>
        <p:spPr bwMode="auto">
          <a:xfrm>
            <a:off x="1770458" y="5608280"/>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5" name="Rectangle 174">
            <a:extLst>
              <a:ext uri="{FF2B5EF4-FFF2-40B4-BE49-F238E27FC236}">
                <a16:creationId xmlns:a16="http://schemas.microsoft.com/office/drawing/2014/main" id="{18075C30-BD9C-B04E-AC2D-16C0562C0B5F}"/>
              </a:ext>
            </a:extLst>
          </p:cNvPr>
          <p:cNvSpPr/>
          <p:nvPr/>
        </p:nvSpPr>
        <p:spPr bwMode="auto">
          <a:xfrm>
            <a:off x="2567036" y="5608280"/>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6" name="Rectangle 175">
            <a:extLst>
              <a:ext uri="{FF2B5EF4-FFF2-40B4-BE49-F238E27FC236}">
                <a16:creationId xmlns:a16="http://schemas.microsoft.com/office/drawing/2014/main" id="{CDF02F0F-4398-8B4E-B247-40438C5F60A2}"/>
              </a:ext>
            </a:extLst>
          </p:cNvPr>
          <p:cNvSpPr/>
          <p:nvPr/>
        </p:nvSpPr>
        <p:spPr bwMode="auto">
          <a:xfrm>
            <a:off x="3370752" y="5608280"/>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7" name="Rectangle 176">
            <a:extLst>
              <a:ext uri="{FF2B5EF4-FFF2-40B4-BE49-F238E27FC236}">
                <a16:creationId xmlns:a16="http://schemas.microsoft.com/office/drawing/2014/main" id="{C7D16754-6276-0D46-80D2-A6A801C7DD95}"/>
              </a:ext>
            </a:extLst>
          </p:cNvPr>
          <p:cNvSpPr/>
          <p:nvPr/>
        </p:nvSpPr>
        <p:spPr bwMode="auto">
          <a:xfrm>
            <a:off x="930496" y="5580234"/>
            <a:ext cx="3200400" cy="256032"/>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8" name="Rectangle 177">
            <a:extLst>
              <a:ext uri="{FF2B5EF4-FFF2-40B4-BE49-F238E27FC236}">
                <a16:creationId xmlns:a16="http://schemas.microsoft.com/office/drawing/2014/main" id="{B282A139-521F-6847-B913-B9AF2A0A7FE1}"/>
              </a:ext>
            </a:extLst>
          </p:cNvPr>
          <p:cNvSpPr/>
          <p:nvPr/>
        </p:nvSpPr>
        <p:spPr bwMode="auto">
          <a:xfrm>
            <a:off x="873920" y="4550496"/>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9" name="Rectangle 178">
            <a:extLst>
              <a:ext uri="{FF2B5EF4-FFF2-40B4-BE49-F238E27FC236}">
                <a16:creationId xmlns:a16="http://schemas.microsoft.com/office/drawing/2014/main" id="{3DC530AA-D0ED-F040-8C3B-A1554BE14BEE}"/>
              </a:ext>
            </a:extLst>
          </p:cNvPr>
          <p:cNvSpPr/>
          <p:nvPr/>
        </p:nvSpPr>
        <p:spPr bwMode="auto">
          <a:xfrm>
            <a:off x="1053744" y="4550496"/>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0" name="Rectangle 179">
            <a:extLst>
              <a:ext uri="{FF2B5EF4-FFF2-40B4-BE49-F238E27FC236}">
                <a16:creationId xmlns:a16="http://schemas.microsoft.com/office/drawing/2014/main" id="{36ECDDE4-CBD0-384F-B9A0-E45B001CADA0}"/>
              </a:ext>
            </a:extLst>
          </p:cNvPr>
          <p:cNvSpPr/>
          <p:nvPr/>
        </p:nvSpPr>
        <p:spPr bwMode="auto">
          <a:xfrm>
            <a:off x="1233568" y="4550496"/>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1" name="Rectangle 180">
            <a:extLst>
              <a:ext uri="{FF2B5EF4-FFF2-40B4-BE49-F238E27FC236}">
                <a16:creationId xmlns:a16="http://schemas.microsoft.com/office/drawing/2014/main" id="{3198CF25-FF87-DB40-9E56-96F5A71A3C87}"/>
              </a:ext>
            </a:extLst>
          </p:cNvPr>
          <p:cNvSpPr/>
          <p:nvPr/>
        </p:nvSpPr>
        <p:spPr bwMode="auto">
          <a:xfrm>
            <a:off x="1414645" y="4550496"/>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2" name="Rectangle 181">
            <a:extLst>
              <a:ext uri="{FF2B5EF4-FFF2-40B4-BE49-F238E27FC236}">
                <a16:creationId xmlns:a16="http://schemas.microsoft.com/office/drawing/2014/main" id="{3B5D2552-A92E-EA40-962A-74ECE91CDE32}"/>
              </a:ext>
            </a:extLst>
          </p:cNvPr>
          <p:cNvSpPr/>
          <p:nvPr/>
        </p:nvSpPr>
        <p:spPr bwMode="auto">
          <a:xfrm>
            <a:off x="1740845" y="4550496"/>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3" name="Rectangle 182">
            <a:extLst>
              <a:ext uri="{FF2B5EF4-FFF2-40B4-BE49-F238E27FC236}">
                <a16:creationId xmlns:a16="http://schemas.microsoft.com/office/drawing/2014/main" id="{5954E6B8-FA3F-6344-AAB8-D763364585EB}"/>
              </a:ext>
            </a:extLst>
          </p:cNvPr>
          <p:cNvSpPr/>
          <p:nvPr/>
        </p:nvSpPr>
        <p:spPr bwMode="auto">
          <a:xfrm>
            <a:off x="1920669" y="4550496"/>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4" name="Rectangle 183">
            <a:extLst>
              <a:ext uri="{FF2B5EF4-FFF2-40B4-BE49-F238E27FC236}">
                <a16:creationId xmlns:a16="http://schemas.microsoft.com/office/drawing/2014/main" id="{82FEA22C-375C-744C-8363-51874C00FD88}"/>
              </a:ext>
            </a:extLst>
          </p:cNvPr>
          <p:cNvSpPr/>
          <p:nvPr/>
        </p:nvSpPr>
        <p:spPr bwMode="auto">
          <a:xfrm>
            <a:off x="2100493" y="4550496"/>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5" name="Rectangle 184">
            <a:extLst>
              <a:ext uri="{FF2B5EF4-FFF2-40B4-BE49-F238E27FC236}">
                <a16:creationId xmlns:a16="http://schemas.microsoft.com/office/drawing/2014/main" id="{AE7F232E-3384-DA43-B56F-65AFE6F8E696}"/>
              </a:ext>
            </a:extLst>
          </p:cNvPr>
          <p:cNvSpPr/>
          <p:nvPr/>
        </p:nvSpPr>
        <p:spPr bwMode="auto">
          <a:xfrm>
            <a:off x="2281570" y="4550496"/>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6" name="Rectangle 185">
            <a:extLst>
              <a:ext uri="{FF2B5EF4-FFF2-40B4-BE49-F238E27FC236}">
                <a16:creationId xmlns:a16="http://schemas.microsoft.com/office/drawing/2014/main" id="{D4EA892E-493D-0D4D-8BAF-80FD4275E2A3}"/>
              </a:ext>
            </a:extLst>
          </p:cNvPr>
          <p:cNvSpPr/>
          <p:nvPr/>
        </p:nvSpPr>
        <p:spPr bwMode="auto">
          <a:xfrm>
            <a:off x="2606267" y="45527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7" name="Rectangle 186">
            <a:extLst>
              <a:ext uri="{FF2B5EF4-FFF2-40B4-BE49-F238E27FC236}">
                <a16:creationId xmlns:a16="http://schemas.microsoft.com/office/drawing/2014/main" id="{94F94CAE-044A-3C44-AF0A-76BF71CE1A86}"/>
              </a:ext>
            </a:extLst>
          </p:cNvPr>
          <p:cNvSpPr/>
          <p:nvPr/>
        </p:nvSpPr>
        <p:spPr bwMode="auto">
          <a:xfrm>
            <a:off x="2786091" y="45527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8" name="Rectangle 187">
            <a:extLst>
              <a:ext uri="{FF2B5EF4-FFF2-40B4-BE49-F238E27FC236}">
                <a16:creationId xmlns:a16="http://schemas.microsoft.com/office/drawing/2014/main" id="{C7B3EA84-2EBF-9B4F-A1A8-7220D4A58F31}"/>
              </a:ext>
            </a:extLst>
          </p:cNvPr>
          <p:cNvSpPr/>
          <p:nvPr/>
        </p:nvSpPr>
        <p:spPr bwMode="auto">
          <a:xfrm>
            <a:off x="2965915" y="45527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9" name="Rectangle 188">
            <a:extLst>
              <a:ext uri="{FF2B5EF4-FFF2-40B4-BE49-F238E27FC236}">
                <a16:creationId xmlns:a16="http://schemas.microsoft.com/office/drawing/2014/main" id="{928B7A83-3C28-FA47-9B7F-C0E60749A9DB}"/>
              </a:ext>
            </a:extLst>
          </p:cNvPr>
          <p:cNvSpPr/>
          <p:nvPr/>
        </p:nvSpPr>
        <p:spPr bwMode="auto">
          <a:xfrm>
            <a:off x="3146992" y="45527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0" name="Rectangle 189">
            <a:extLst>
              <a:ext uri="{FF2B5EF4-FFF2-40B4-BE49-F238E27FC236}">
                <a16:creationId xmlns:a16="http://schemas.microsoft.com/office/drawing/2014/main" id="{BCB36C89-74F0-7A47-810E-864C0C5F845F}"/>
              </a:ext>
            </a:extLst>
          </p:cNvPr>
          <p:cNvSpPr/>
          <p:nvPr/>
        </p:nvSpPr>
        <p:spPr bwMode="auto">
          <a:xfrm>
            <a:off x="3477537" y="4550496"/>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1" name="Rectangle 190">
            <a:extLst>
              <a:ext uri="{FF2B5EF4-FFF2-40B4-BE49-F238E27FC236}">
                <a16:creationId xmlns:a16="http://schemas.microsoft.com/office/drawing/2014/main" id="{FF5CF98A-DD29-764B-BB11-FBB97CB0FF52}"/>
              </a:ext>
            </a:extLst>
          </p:cNvPr>
          <p:cNvSpPr/>
          <p:nvPr/>
        </p:nvSpPr>
        <p:spPr bwMode="auto">
          <a:xfrm>
            <a:off x="3657361" y="4550496"/>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2" name="Rectangle 191">
            <a:extLst>
              <a:ext uri="{FF2B5EF4-FFF2-40B4-BE49-F238E27FC236}">
                <a16:creationId xmlns:a16="http://schemas.microsoft.com/office/drawing/2014/main" id="{AB24E381-1D8E-4B43-9064-9F6E7F40F361}"/>
              </a:ext>
            </a:extLst>
          </p:cNvPr>
          <p:cNvSpPr/>
          <p:nvPr/>
        </p:nvSpPr>
        <p:spPr bwMode="auto">
          <a:xfrm>
            <a:off x="3837185" y="4550496"/>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3" name="Rectangle 192">
            <a:extLst>
              <a:ext uri="{FF2B5EF4-FFF2-40B4-BE49-F238E27FC236}">
                <a16:creationId xmlns:a16="http://schemas.microsoft.com/office/drawing/2014/main" id="{588694F7-4ADE-2548-B7B0-53831C0E0EF7}"/>
              </a:ext>
            </a:extLst>
          </p:cNvPr>
          <p:cNvSpPr/>
          <p:nvPr/>
        </p:nvSpPr>
        <p:spPr bwMode="auto">
          <a:xfrm>
            <a:off x="4018262" y="4550496"/>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cxnSp>
        <p:nvCxnSpPr>
          <p:cNvPr id="194" name="Straight Connector 193">
            <a:extLst>
              <a:ext uri="{FF2B5EF4-FFF2-40B4-BE49-F238E27FC236}">
                <a16:creationId xmlns:a16="http://schemas.microsoft.com/office/drawing/2014/main" id="{0BFB23E6-6970-4C46-ACF6-F316362266AF}"/>
              </a:ext>
            </a:extLst>
          </p:cNvPr>
          <p:cNvCxnSpPr>
            <a:cxnSpLocks/>
            <a:stCxn id="178" idx="2"/>
            <a:endCxn id="151" idx="0"/>
          </p:cNvCxnSpPr>
          <p:nvPr/>
        </p:nvCxnSpPr>
        <p:spPr bwMode="auto">
          <a:xfrm>
            <a:off x="951644" y="4702896"/>
            <a:ext cx="111110"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16216338-F112-BE40-9CA1-8B9B1136D761}"/>
              </a:ext>
            </a:extLst>
          </p:cNvPr>
          <p:cNvCxnSpPr>
            <a:cxnSpLocks/>
            <a:stCxn id="179" idx="2"/>
            <a:endCxn id="160" idx="0"/>
          </p:cNvCxnSpPr>
          <p:nvPr/>
        </p:nvCxnSpPr>
        <p:spPr bwMode="auto">
          <a:xfrm>
            <a:off x="1131468" y="4702896"/>
            <a:ext cx="742164"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6" name="Straight Connector 195">
            <a:extLst>
              <a:ext uri="{FF2B5EF4-FFF2-40B4-BE49-F238E27FC236}">
                <a16:creationId xmlns:a16="http://schemas.microsoft.com/office/drawing/2014/main" id="{567CCC72-2BB5-0741-9087-9B369E37EC1A}"/>
              </a:ext>
            </a:extLst>
          </p:cNvPr>
          <p:cNvCxnSpPr>
            <a:cxnSpLocks/>
            <a:stCxn id="180" idx="2"/>
            <a:endCxn id="164" idx="0"/>
          </p:cNvCxnSpPr>
          <p:nvPr/>
        </p:nvCxnSpPr>
        <p:spPr bwMode="auto">
          <a:xfrm>
            <a:off x="1311292" y="4702896"/>
            <a:ext cx="1361508"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131E309B-B158-EA48-BE20-F881BACA84D1}"/>
              </a:ext>
            </a:extLst>
          </p:cNvPr>
          <p:cNvCxnSpPr>
            <a:cxnSpLocks/>
            <a:stCxn id="181" idx="2"/>
            <a:endCxn id="169" idx="0"/>
          </p:cNvCxnSpPr>
          <p:nvPr/>
        </p:nvCxnSpPr>
        <p:spPr bwMode="auto">
          <a:xfrm>
            <a:off x="1492369" y="4702896"/>
            <a:ext cx="1985901"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73E8792A-E4F1-A049-A5A5-3C778B8DB39C}"/>
              </a:ext>
            </a:extLst>
          </p:cNvPr>
          <p:cNvCxnSpPr>
            <a:cxnSpLocks/>
            <a:stCxn id="182" idx="2"/>
            <a:endCxn id="152" idx="0"/>
          </p:cNvCxnSpPr>
          <p:nvPr/>
        </p:nvCxnSpPr>
        <p:spPr bwMode="auto">
          <a:xfrm flipH="1">
            <a:off x="1242578" y="4702896"/>
            <a:ext cx="575991"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A6ACDF2C-5043-0B4A-8474-8E35BFC6BD49}"/>
              </a:ext>
            </a:extLst>
          </p:cNvPr>
          <p:cNvCxnSpPr>
            <a:cxnSpLocks/>
            <a:stCxn id="183" idx="2"/>
            <a:endCxn id="161" idx="0"/>
          </p:cNvCxnSpPr>
          <p:nvPr/>
        </p:nvCxnSpPr>
        <p:spPr bwMode="auto">
          <a:xfrm>
            <a:off x="1998393" y="4702896"/>
            <a:ext cx="55063"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C17FD9B5-6CE1-CF4C-963A-F633D473BD3B}"/>
              </a:ext>
            </a:extLst>
          </p:cNvPr>
          <p:cNvCxnSpPr>
            <a:cxnSpLocks/>
            <a:stCxn id="184" idx="2"/>
            <a:endCxn id="165" idx="0"/>
          </p:cNvCxnSpPr>
          <p:nvPr/>
        </p:nvCxnSpPr>
        <p:spPr bwMode="auto">
          <a:xfrm>
            <a:off x="2178217" y="4702896"/>
            <a:ext cx="674407"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B17349E1-461F-9F41-89C7-323EF90958A0}"/>
              </a:ext>
            </a:extLst>
          </p:cNvPr>
          <p:cNvCxnSpPr>
            <a:cxnSpLocks/>
            <a:stCxn id="185" idx="2"/>
            <a:endCxn id="170" idx="0"/>
          </p:cNvCxnSpPr>
          <p:nvPr/>
        </p:nvCxnSpPr>
        <p:spPr bwMode="auto">
          <a:xfrm>
            <a:off x="2359294" y="4702896"/>
            <a:ext cx="1298800"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5E02E05B-CE16-644F-95BF-FAD0EA91CC69}"/>
              </a:ext>
            </a:extLst>
          </p:cNvPr>
          <p:cNvCxnSpPr>
            <a:cxnSpLocks/>
            <a:stCxn id="186" idx="2"/>
            <a:endCxn id="153" idx="0"/>
          </p:cNvCxnSpPr>
          <p:nvPr/>
        </p:nvCxnSpPr>
        <p:spPr bwMode="auto">
          <a:xfrm flipH="1">
            <a:off x="1422402" y="4705110"/>
            <a:ext cx="1261589" cy="92693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58EC5EA0-E7EE-D64A-9709-A22D0C85BA73}"/>
              </a:ext>
            </a:extLst>
          </p:cNvPr>
          <p:cNvCxnSpPr>
            <a:cxnSpLocks/>
            <a:stCxn id="187" idx="2"/>
            <a:endCxn id="162" idx="0"/>
          </p:cNvCxnSpPr>
          <p:nvPr/>
        </p:nvCxnSpPr>
        <p:spPr bwMode="auto">
          <a:xfrm flipH="1">
            <a:off x="2232547" y="4705110"/>
            <a:ext cx="631268" cy="92693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03FF1897-D114-0549-9195-58FE746A608A}"/>
              </a:ext>
            </a:extLst>
          </p:cNvPr>
          <p:cNvCxnSpPr>
            <a:cxnSpLocks/>
            <a:stCxn id="188" idx="2"/>
            <a:endCxn id="166" idx="0"/>
          </p:cNvCxnSpPr>
          <p:nvPr/>
        </p:nvCxnSpPr>
        <p:spPr bwMode="auto">
          <a:xfrm flipH="1">
            <a:off x="3032448" y="4705110"/>
            <a:ext cx="11191" cy="92693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DFC91C20-CBC8-3344-9741-1F5660466100}"/>
              </a:ext>
            </a:extLst>
          </p:cNvPr>
          <p:cNvCxnSpPr>
            <a:cxnSpLocks/>
            <a:stCxn id="189" idx="2"/>
            <a:endCxn id="171" idx="0"/>
          </p:cNvCxnSpPr>
          <p:nvPr/>
        </p:nvCxnSpPr>
        <p:spPr bwMode="auto">
          <a:xfrm>
            <a:off x="3224716" y="4705110"/>
            <a:ext cx="612469" cy="92693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2E9F821B-80D3-5847-BFDA-8897F4E6ED4F}"/>
              </a:ext>
            </a:extLst>
          </p:cNvPr>
          <p:cNvCxnSpPr>
            <a:cxnSpLocks/>
            <a:stCxn id="190" idx="2"/>
            <a:endCxn id="154" idx="0"/>
          </p:cNvCxnSpPr>
          <p:nvPr/>
        </p:nvCxnSpPr>
        <p:spPr bwMode="auto">
          <a:xfrm flipH="1">
            <a:off x="1603479" y="4702896"/>
            <a:ext cx="1951782"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2DC73EF0-F1B3-AF4E-AB42-8CAC4B8624F4}"/>
              </a:ext>
            </a:extLst>
          </p:cNvPr>
          <p:cNvCxnSpPr>
            <a:cxnSpLocks/>
            <a:stCxn id="191" idx="2"/>
            <a:endCxn id="163" idx="0"/>
          </p:cNvCxnSpPr>
          <p:nvPr/>
        </p:nvCxnSpPr>
        <p:spPr bwMode="auto">
          <a:xfrm flipH="1">
            <a:off x="2413624" y="4702896"/>
            <a:ext cx="1321461"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62E82C96-3FB3-7646-905B-BAB6023FC382}"/>
              </a:ext>
            </a:extLst>
          </p:cNvPr>
          <p:cNvCxnSpPr>
            <a:cxnSpLocks/>
            <a:stCxn id="192" idx="2"/>
            <a:endCxn id="167" idx="0"/>
          </p:cNvCxnSpPr>
          <p:nvPr/>
        </p:nvCxnSpPr>
        <p:spPr bwMode="auto">
          <a:xfrm flipH="1">
            <a:off x="3213525" y="4702896"/>
            <a:ext cx="701384"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077C67E0-8FBD-8848-93A7-04F5EA6BC1AB}"/>
              </a:ext>
            </a:extLst>
          </p:cNvPr>
          <p:cNvCxnSpPr>
            <a:cxnSpLocks/>
            <a:stCxn id="193" idx="2"/>
            <a:endCxn id="172" idx="0"/>
          </p:cNvCxnSpPr>
          <p:nvPr/>
        </p:nvCxnSpPr>
        <p:spPr bwMode="auto">
          <a:xfrm flipH="1">
            <a:off x="4018262" y="4702896"/>
            <a:ext cx="77724" cy="92915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0" name="Rectangle 209">
            <a:extLst>
              <a:ext uri="{FF2B5EF4-FFF2-40B4-BE49-F238E27FC236}">
                <a16:creationId xmlns:a16="http://schemas.microsoft.com/office/drawing/2014/main" id="{E1087620-E8ED-014E-A051-0DBEA0840074}"/>
              </a:ext>
            </a:extLst>
          </p:cNvPr>
          <p:cNvSpPr/>
          <p:nvPr/>
        </p:nvSpPr>
        <p:spPr bwMode="auto">
          <a:xfrm>
            <a:off x="857749" y="5009910"/>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1" name="Rectangle 210">
            <a:extLst>
              <a:ext uri="{FF2B5EF4-FFF2-40B4-BE49-F238E27FC236}">
                <a16:creationId xmlns:a16="http://schemas.microsoft.com/office/drawing/2014/main" id="{F0045C04-3D17-1A41-958A-B0D177C66BC1}"/>
              </a:ext>
            </a:extLst>
          </p:cNvPr>
          <p:cNvSpPr/>
          <p:nvPr/>
        </p:nvSpPr>
        <p:spPr bwMode="auto">
          <a:xfrm>
            <a:off x="1046287" y="5009910"/>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2" name="Rectangle 211">
            <a:extLst>
              <a:ext uri="{FF2B5EF4-FFF2-40B4-BE49-F238E27FC236}">
                <a16:creationId xmlns:a16="http://schemas.microsoft.com/office/drawing/2014/main" id="{F0B0277C-9A8F-A840-B088-9601B8527450}"/>
              </a:ext>
            </a:extLst>
          </p:cNvPr>
          <p:cNvSpPr/>
          <p:nvPr/>
        </p:nvSpPr>
        <p:spPr bwMode="auto">
          <a:xfrm>
            <a:off x="1234149" y="50099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3" name="Rectangle 212">
            <a:extLst>
              <a:ext uri="{FF2B5EF4-FFF2-40B4-BE49-F238E27FC236}">
                <a16:creationId xmlns:a16="http://schemas.microsoft.com/office/drawing/2014/main" id="{3E28BA66-E33A-364C-848F-CC9E5423DC9A}"/>
              </a:ext>
            </a:extLst>
          </p:cNvPr>
          <p:cNvSpPr/>
          <p:nvPr/>
        </p:nvSpPr>
        <p:spPr bwMode="auto">
          <a:xfrm>
            <a:off x="1418625" y="5009910"/>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4" name="Rectangle 213">
            <a:extLst>
              <a:ext uri="{FF2B5EF4-FFF2-40B4-BE49-F238E27FC236}">
                <a16:creationId xmlns:a16="http://schemas.microsoft.com/office/drawing/2014/main" id="{D84C9711-48FA-4044-BFDF-B72F5E5C04A7}"/>
              </a:ext>
            </a:extLst>
          </p:cNvPr>
          <p:cNvSpPr/>
          <p:nvPr/>
        </p:nvSpPr>
        <p:spPr bwMode="auto">
          <a:xfrm>
            <a:off x="1736313" y="5009910"/>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5" name="Rectangle 214">
            <a:extLst>
              <a:ext uri="{FF2B5EF4-FFF2-40B4-BE49-F238E27FC236}">
                <a16:creationId xmlns:a16="http://schemas.microsoft.com/office/drawing/2014/main" id="{60A31E4F-5351-D342-918A-85E73F24F22F}"/>
              </a:ext>
            </a:extLst>
          </p:cNvPr>
          <p:cNvSpPr/>
          <p:nvPr/>
        </p:nvSpPr>
        <p:spPr bwMode="auto">
          <a:xfrm>
            <a:off x="1924851" y="5009910"/>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6" name="Rectangle 215">
            <a:extLst>
              <a:ext uri="{FF2B5EF4-FFF2-40B4-BE49-F238E27FC236}">
                <a16:creationId xmlns:a16="http://schemas.microsoft.com/office/drawing/2014/main" id="{31BBF26C-0D97-F34B-879B-AC8494FB8EC5}"/>
              </a:ext>
            </a:extLst>
          </p:cNvPr>
          <p:cNvSpPr/>
          <p:nvPr/>
        </p:nvSpPr>
        <p:spPr bwMode="auto">
          <a:xfrm>
            <a:off x="2112713" y="50099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7" name="Rectangle 216">
            <a:extLst>
              <a:ext uri="{FF2B5EF4-FFF2-40B4-BE49-F238E27FC236}">
                <a16:creationId xmlns:a16="http://schemas.microsoft.com/office/drawing/2014/main" id="{DA89C7BE-EE9F-0D4C-82C8-19ECCD096B0F}"/>
              </a:ext>
            </a:extLst>
          </p:cNvPr>
          <p:cNvSpPr/>
          <p:nvPr/>
        </p:nvSpPr>
        <p:spPr bwMode="auto">
          <a:xfrm>
            <a:off x="2297189" y="5009910"/>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8" name="Rectangle 217">
            <a:extLst>
              <a:ext uri="{FF2B5EF4-FFF2-40B4-BE49-F238E27FC236}">
                <a16:creationId xmlns:a16="http://schemas.microsoft.com/office/drawing/2014/main" id="{3BF7077C-83FF-DA43-B2C8-51FD1A4FE5FF}"/>
              </a:ext>
            </a:extLst>
          </p:cNvPr>
          <p:cNvSpPr/>
          <p:nvPr/>
        </p:nvSpPr>
        <p:spPr bwMode="auto">
          <a:xfrm>
            <a:off x="2609631" y="5009910"/>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19" name="Rectangle 218">
            <a:extLst>
              <a:ext uri="{FF2B5EF4-FFF2-40B4-BE49-F238E27FC236}">
                <a16:creationId xmlns:a16="http://schemas.microsoft.com/office/drawing/2014/main" id="{54ADF93B-6B8B-644E-A4FE-6BA431C5E906}"/>
              </a:ext>
            </a:extLst>
          </p:cNvPr>
          <p:cNvSpPr/>
          <p:nvPr/>
        </p:nvSpPr>
        <p:spPr bwMode="auto">
          <a:xfrm>
            <a:off x="2798169" y="5009910"/>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20" name="Rectangle 219">
            <a:extLst>
              <a:ext uri="{FF2B5EF4-FFF2-40B4-BE49-F238E27FC236}">
                <a16:creationId xmlns:a16="http://schemas.microsoft.com/office/drawing/2014/main" id="{DAC6F742-35BC-ED49-86CD-0A0DA75A2F21}"/>
              </a:ext>
            </a:extLst>
          </p:cNvPr>
          <p:cNvSpPr/>
          <p:nvPr/>
        </p:nvSpPr>
        <p:spPr bwMode="auto">
          <a:xfrm>
            <a:off x="2986031" y="50099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21" name="Rectangle 220">
            <a:extLst>
              <a:ext uri="{FF2B5EF4-FFF2-40B4-BE49-F238E27FC236}">
                <a16:creationId xmlns:a16="http://schemas.microsoft.com/office/drawing/2014/main" id="{1FBB9F0E-4E47-424E-9882-D94AE2CF26BE}"/>
              </a:ext>
            </a:extLst>
          </p:cNvPr>
          <p:cNvSpPr/>
          <p:nvPr/>
        </p:nvSpPr>
        <p:spPr bwMode="auto">
          <a:xfrm>
            <a:off x="3170507" y="5009910"/>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22" name="Rectangle 221">
            <a:extLst>
              <a:ext uri="{FF2B5EF4-FFF2-40B4-BE49-F238E27FC236}">
                <a16:creationId xmlns:a16="http://schemas.microsoft.com/office/drawing/2014/main" id="{3AEFD780-1761-EC4D-B8F2-25CA24EA3C81}"/>
              </a:ext>
            </a:extLst>
          </p:cNvPr>
          <p:cNvSpPr/>
          <p:nvPr/>
        </p:nvSpPr>
        <p:spPr bwMode="auto">
          <a:xfrm>
            <a:off x="3478572" y="5009910"/>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23" name="Rectangle 222">
            <a:extLst>
              <a:ext uri="{FF2B5EF4-FFF2-40B4-BE49-F238E27FC236}">
                <a16:creationId xmlns:a16="http://schemas.microsoft.com/office/drawing/2014/main" id="{4FFE5E84-27C9-6A41-B0D6-53E49D2294D0}"/>
              </a:ext>
            </a:extLst>
          </p:cNvPr>
          <p:cNvSpPr/>
          <p:nvPr/>
        </p:nvSpPr>
        <p:spPr bwMode="auto">
          <a:xfrm>
            <a:off x="3667110" y="5009910"/>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24" name="Rectangle 223">
            <a:extLst>
              <a:ext uri="{FF2B5EF4-FFF2-40B4-BE49-F238E27FC236}">
                <a16:creationId xmlns:a16="http://schemas.microsoft.com/office/drawing/2014/main" id="{D3517903-166D-3B41-B87A-71C777B20254}"/>
              </a:ext>
            </a:extLst>
          </p:cNvPr>
          <p:cNvSpPr/>
          <p:nvPr/>
        </p:nvSpPr>
        <p:spPr bwMode="auto">
          <a:xfrm>
            <a:off x="3854972" y="50099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225" name="Rectangle 224">
            <a:extLst>
              <a:ext uri="{FF2B5EF4-FFF2-40B4-BE49-F238E27FC236}">
                <a16:creationId xmlns:a16="http://schemas.microsoft.com/office/drawing/2014/main" id="{1A790060-93C3-8E47-88A7-3E31B64479C1}"/>
              </a:ext>
            </a:extLst>
          </p:cNvPr>
          <p:cNvSpPr/>
          <p:nvPr/>
        </p:nvSpPr>
        <p:spPr bwMode="auto">
          <a:xfrm>
            <a:off x="4039448" y="5009910"/>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cxnSp>
        <p:nvCxnSpPr>
          <p:cNvPr id="226" name="Straight Connector 225">
            <a:extLst>
              <a:ext uri="{FF2B5EF4-FFF2-40B4-BE49-F238E27FC236}">
                <a16:creationId xmlns:a16="http://schemas.microsoft.com/office/drawing/2014/main" id="{BD7B2791-C935-1C46-8170-9F82BE23564D}"/>
              </a:ext>
            </a:extLst>
          </p:cNvPr>
          <p:cNvCxnSpPr>
            <a:cxnSpLocks/>
            <a:stCxn id="178" idx="2"/>
            <a:endCxn id="210" idx="0"/>
          </p:cNvCxnSpPr>
          <p:nvPr/>
        </p:nvCxnSpPr>
        <p:spPr bwMode="auto">
          <a:xfrm flipH="1">
            <a:off x="935473" y="4702896"/>
            <a:ext cx="16171"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66013AA4-A77B-B044-A41C-D0DA4319F865}"/>
              </a:ext>
            </a:extLst>
          </p:cNvPr>
          <p:cNvCxnSpPr>
            <a:cxnSpLocks/>
            <a:stCxn id="179" idx="2"/>
            <a:endCxn id="214" idx="0"/>
          </p:cNvCxnSpPr>
          <p:nvPr/>
        </p:nvCxnSpPr>
        <p:spPr bwMode="auto">
          <a:xfrm>
            <a:off x="1131468" y="4702896"/>
            <a:ext cx="682569"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907A0A4B-011B-6C46-8E66-3BC318EAB1D3}"/>
              </a:ext>
            </a:extLst>
          </p:cNvPr>
          <p:cNvCxnSpPr>
            <a:cxnSpLocks/>
            <a:stCxn id="180" idx="2"/>
            <a:endCxn id="218" idx="0"/>
          </p:cNvCxnSpPr>
          <p:nvPr/>
        </p:nvCxnSpPr>
        <p:spPr bwMode="auto">
          <a:xfrm>
            <a:off x="1311292" y="4702896"/>
            <a:ext cx="1376063"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273D4D3F-0AC3-444B-A830-8D24EEC6E725}"/>
              </a:ext>
            </a:extLst>
          </p:cNvPr>
          <p:cNvCxnSpPr>
            <a:cxnSpLocks/>
            <a:stCxn id="181" idx="2"/>
            <a:endCxn id="222" idx="0"/>
          </p:cNvCxnSpPr>
          <p:nvPr/>
        </p:nvCxnSpPr>
        <p:spPr bwMode="auto">
          <a:xfrm>
            <a:off x="1492369" y="4702896"/>
            <a:ext cx="2063927"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0E08B053-E569-8447-95B3-D0C35203CCA3}"/>
              </a:ext>
            </a:extLst>
          </p:cNvPr>
          <p:cNvCxnSpPr>
            <a:cxnSpLocks/>
            <a:stCxn id="182" idx="2"/>
            <a:endCxn id="211" idx="0"/>
          </p:cNvCxnSpPr>
          <p:nvPr/>
        </p:nvCxnSpPr>
        <p:spPr bwMode="auto">
          <a:xfrm flipH="1">
            <a:off x="1124011" y="4702896"/>
            <a:ext cx="694558"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1" name="Straight Connector 230">
            <a:extLst>
              <a:ext uri="{FF2B5EF4-FFF2-40B4-BE49-F238E27FC236}">
                <a16:creationId xmlns:a16="http://schemas.microsoft.com/office/drawing/2014/main" id="{3C0FCBC1-34D0-E048-A1EB-0D66B228032B}"/>
              </a:ext>
            </a:extLst>
          </p:cNvPr>
          <p:cNvCxnSpPr>
            <a:cxnSpLocks/>
            <a:stCxn id="183" idx="2"/>
            <a:endCxn id="215" idx="0"/>
          </p:cNvCxnSpPr>
          <p:nvPr/>
        </p:nvCxnSpPr>
        <p:spPr bwMode="auto">
          <a:xfrm>
            <a:off x="1998393" y="4702896"/>
            <a:ext cx="4182"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9629390D-2D3B-FE40-96AF-60B573824834}"/>
              </a:ext>
            </a:extLst>
          </p:cNvPr>
          <p:cNvCxnSpPr>
            <a:cxnSpLocks/>
            <a:stCxn id="184" idx="2"/>
            <a:endCxn id="219" idx="0"/>
          </p:cNvCxnSpPr>
          <p:nvPr/>
        </p:nvCxnSpPr>
        <p:spPr bwMode="auto">
          <a:xfrm>
            <a:off x="2178217" y="4702896"/>
            <a:ext cx="697676"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3" name="Straight Connector 232">
            <a:extLst>
              <a:ext uri="{FF2B5EF4-FFF2-40B4-BE49-F238E27FC236}">
                <a16:creationId xmlns:a16="http://schemas.microsoft.com/office/drawing/2014/main" id="{46C05AA9-5BFF-9146-9A5E-412DF7652775}"/>
              </a:ext>
            </a:extLst>
          </p:cNvPr>
          <p:cNvCxnSpPr>
            <a:cxnSpLocks/>
            <a:stCxn id="185" idx="2"/>
            <a:endCxn id="223" idx="0"/>
          </p:cNvCxnSpPr>
          <p:nvPr/>
        </p:nvCxnSpPr>
        <p:spPr bwMode="auto">
          <a:xfrm>
            <a:off x="2359294" y="4702896"/>
            <a:ext cx="1385540"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CC252718-DDB9-DD41-A6EC-9DC62C92FB5E}"/>
              </a:ext>
            </a:extLst>
          </p:cNvPr>
          <p:cNvCxnSpPr>
            <a:cxnSpLocks/>
            <a:stCxn id="186" idx="2"/>
            <a:endCxn id="212" idx="0"/>
          </p:cNvCxnSpPr>
          <p:nvPr/>
        </p:nvCxnSpPr>
        <p:spPr bwMode="auto">
          <a:xfrm flipH="1">
            <a:off x="1311873" y="4705110"/>
            <a:ext cx="1372118" cy="304800"/>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5" name="Straight Connector 234">
            <a:extLst>
              <a:ext uri="{FF2B5EF4-FFF2-40B4-BE49-F238E27FC236}">
                <a16:creationId xmlns:a16="http://schemas.microsoft.com/office/drawing/2014/main" id="{8509011B-2007-1247-B78D-F5DD274A24A2}"/>
              </a:ext>
            </a:extLst>
          </p:cNvPr>
          <p:cNvCxnSpPr>
            <a:cxnSpLocks/>
            <a:stCxn id="187" idx="2"/>
            <a:endCxn id="216" idx="0"/>
          </p:cNvCxnSpPr>
          <p:nvPr/>
        </p:nvCxnSpPr>
        <p:spPr bwMode="auto">
          <a:xfrm flipH="1">
            <a:off x="2190437" y="4705110"/>
            <a:ext cx="673378" cy="304800"/>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6" name="Straight Connector 235">
            <a:extLst>
              <a:ext uri="{FF2B5EF4-FFF2-40B4-BE49-F238E27FC236}">
                <a16:creationId xmlns:a16="http://schemas.microsoft.com/office/drawing/2014/main" id="{64B9C9EB-84DA-F048-8340-E21A2067365B}"/>
              </a:ext>
            </a:extLst>
          </p:cNvPr>
          <p:cNvCxnSpPr>
            <a:cxnSpLocks/>
            <a:stCxn id="188" idx="2"/>
            <a:endCxn id="220" idx="0"/>
          </p:cNvCxnSpPr>
          <p:nvPr/>
        </p:nvCxnSpPr>
        <p:spPr bwMode="auto">
          <a:xfrm>
            <a:off x="3043639" y="4705110"/>
            <a:ext cx="20116" cy="304800"/>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AE1B5CBD-B3DE-7E43-A259-0F50A2E42B4A}"/>
              </a:ext>
            </a:extLst>
          </p:cNvPr>
          <p:cNvCxnSpPr>
            <a:cxnSpLocks/>
            <a:stCxn id="189" idx="2"/>
            <a:endCxn id="224" idx="0"/>
          </p:cNvCxnSpPr>
          <p:nvPr/>
        </p:nvCxnSpPr>
        <p:spPr bwMode="auto">
          <a:xfrm>
            <a:off x="3224716" y="4705110"/>
            <a:ext cx="707980" cy="304800"/>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749F7ECA-CF97-BC4C-9FB1-C9201A4D091D}"/>
              </a:ext>
            </a:extLst>
          </p:cNvPr>
          <p:cNvCxnSpPr>
            <a:cxnSpLocks/>
            <a:stCxn id="190" idx="2"/>
            <a:endCxn id="213" idx="0"/>
          </p:cNvCxnSpPr>
          <p:nvPr/>
        </p:nvCxnSpPr>
        <p:spPr bwMode="auto">
          <a:xfrm flipH="1">
            <a:off x="1496349" y="4702896"/>
            <a:ext cx="2058912"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EEEAA007-4F8D-0045-9C64-11A3A637A5CF}"/>
              </a:ext>
            </a:extLst>
          </p:cNvPr>
          <p:cNvCxnSpPr>
            <a:cxnSpLocks/>
            <a:stCxn id="191" idx="2"/>
            <a:endCxn id="217" idx="0"/>
          </p:cNvCxnSpPr>
          <p:nvPr/>
        </p:nvCxnSpPr>
        <p:spPr bwMode="auto">
          <a:xfrm flipH="1">
            <a:off x="2374913" y="4702896"/>
            <a:ext cx="1360172"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0" name="Straight Connector 239">
            <a:extLst>
              <a:ext uri="{FF2B5EF4-FFF2-40B4-BE49-F238E27FC236}">
                <a16:creationId xmlns:a16="http://schemas.microsoft.com/office/drawing/2014/main" id="{15B037C0-1CD3-FE4E-9943-C84D131C4893}"/>
              </a:ext>
            </a:extLst>
          </p:cNvPr>
          <p:cNvCxnSpPr>
            <a:cxnSpLocks/>
            <a:stCxn id="192" idx="2"/>
            <a:endCxn id="221" idx="0"/>
          </p:cNvCxnSpPr>
          <p:nvPr/>
        </p:nvCxnSpPr>
        <p:spPr bwMode="auto">
          <a:xfrm flipH="1">
            <a:off x="3248231" y="4702896"/>
            <a:ext cx="666678"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1" name="Straight Connector 240">
            <a:extLst>
              <a:ext uri="{FF2B5EF4-FFF2-40B4-BE49-F238E27FC236}">
                <a16:creationId xmlns:a16="http://schemas.microsoft.com/office/drawing/2014/main" id="{474549CB-63DE-0A44-ADB1-51FAEFE4228B}"/>
              </a:ext>
            </a:extLst>
          </p:cNvPr>
          <p:cNvCxnSpPr>
            <a:cxnSpLocks/>
            <a:stCxn id="193" idx="2"/>
            <a:endCxn id="225" idx="0"/>
          </p:cNvCxnSpPr>
          <p:nvPr/>
        </p:nvCxnSpPr>
        <p:spPr bwMode="auto">
          <a:xfrm>
            <a:off x="4095986" y="4702896"/>
            <a:ext cx="21186" cy="30701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2" name="Straight Connector 241">
            <a:extLst>
              <a:ext uri="{FF2B5EF4-FFF2-40B4-BE49-F238E27FC236}">
                <a16:creationId xmlns:a16="http://schemas.microsoft.com/office/drawing/2014/main" id="{AF9A2CA6-F23F-DE42-902F-233928879340}"/>
              </a:ext>
            </a:extLst>
          </p:cNvPr>
          <p:cNvCxnSpPr>
            <a:cxnSpLocks/>
            <a:stCxn id="116" idx="2"/>
            <a:endCxn id="173" idx="0"/>
          </p:cNvCxnSpPr>
          <p:nvPr/>
        </p:nvCxnSpPr>
        <p:spPr bwMode="auto">
          <a:xfrm>
            <a:off x="1216630" y="5214330"/>
            <a:ext cx="106071" cy="393950"/>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3" name="Straight Connector 242">
            <a:extLst>
              <a:ext uri="{FF2B5EF4-FFF2-40B4-BE49-F238E27FC236}">
                <a16:creationId xmlns:a16="http://schemas.microsoft.com/office/drawing/2014/main" id="{B82AAA37-E974-A742-B3FF-0D498BCD29F6}"/>
              </a:ext>
            </a:extLst>
          </p:cNvPr>
          <p:cNvCxnSpPr>
            <a:cxnSpLocks/>
            <a:stCxn id="115" idx="2"/>
            <a:endCxn id="174" idx="0"/>
          </p:cNvCxnSpPr>
          <p:nvPr/>
        </p:nvCxnSpPr>
        <p:spPr bwMode="auto">
          <a:xfrm>
            <a:off x="2093551" y="5214330"/>
            <a:ext cx="44609" cy="393950"/>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4" name="Straight Connector 243">
            <a:extLst>
              <a:ext uri="{FF2B5EF4-FFF2-40B4-BE49-F238E27FC236}">
                <a16:creationId xmlns:a16="http://schemas.microsoft.com/office/drawing/2014/main" id="{9EAA2008-5847-A14B-9ACC-F761909FFF40}"/>
              </a:ext>
            </a:extLst>
          </p:cNvPr>
          <p:cNvCxnSpPr>
            <a:cxnSpLocks/>
            <a:stCxn id="113" idx="2"/>
            <a:endCxn id="175" idx="0"/>
          </p:cNvCxnSpPr>
          <p:nvPr/>
        </p:nvCxnSpPr>
        <p:spPr bwMode="auto">
          <a:xfrm flipH="1">
            <a:off x="2934738" y="5214330"/>
            <a:ext cx="27495" cy="393950"/>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5" name="Straight Connector 244">
            <a:extLst>
              <a:ext uri="{FF2B5EF4-FFF2-40B4-BE49-F238E27FC236}">
                <a16:creationId xmlns:a16="http://schemas.microsoft.com/office/drawing/2014/main" id="{C1F4A405-1DF7-E04F-A5F7-5F5EE876E24F}"/>
              </a:ext>
            </a:extLst>
          </p:cNvPr>
          <p:cNvCxnSpPr>
            <a:cxnSpLocks/>
            <a:stCxn id="114" idx="2"/>
            <a:endCxn id="176" idx="0"/>
          </p:cNvCxnSpPr>
          <p:nvPr/>
        </p:nvCxnSpPr>
        <p:spPr bwMode="auto">
          <a:xfrm flipH="1">
            <a:off x="3738454" y="5214330"/>
            <a:ext cx="97104" cy="393950"/>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6" name="Text Box 37">
            <a:extLst>
              <a:ext uri="{FF2B5EF4-FFF2-40B4-BE49-F238E27FC236}">
                <a16:creationId xmlns:a16="http://schemas.microsoft.com/office/drawing/2014/main" id="{AC14D556-8D36-124E-B3CA-AC1A932A42BF}"/>
              </a:ext>
            </a:extLst>
          </p:cNvPr>
          <p:cNvSpPr txBox="1">
            <a:spLocks noChangeArrowheads="1"/>
          </p:cNvSpPr>
          <p:nvPr/>
        </p:nvSpPr>
        <p:spPr bwMode="auto">
          <a:xfrm>
            <a:off x="4313293" y="4887672"/>
            <a:ext cx="1717971" cy="400110"/>
          </a:xfrm>
          <a:prstGeom prst="rect">
            <a:avLst/>
          </a:prstGeom>
          <a:noFill/>
          <a:ln w="12700" cap="sq">
            <a:noFill/>
            <a:miter lim="800000"/>
            <a:headEnd type="none" w="sm" len="sm"/>
            <a:tailEnd type="none" w="sm" len="sm"/>
          </a:ln>
        </p:spPr>
        <p:txBody>
          <a:bodyPr wrap="none">
            <a:prstTxWarp prst="textNoShape">
              <a:avLst/>
            </a:prstTxWarp>
            <a:spAutoFit/>
          </a:bodyPr>
          <a:lstStyle/>
          <a:p>
            <a:r>
              <a:rPr lang="en-US" sz="2000" dirty="0">
                <a:solidFill>
                  <a:schemeClr val="tx1">
                    <a:lumMod val="85000"/>
                    <a:lumOff val="15000"/>
                  </a:schemeClr>
                </a:solidFill>
                <a:latin typeface="Calibri" panose="020F0502020204030204" pitchFamily="34" charset="0"/>
                <a:ea typeface="Arial" charset="0"/>
                <a:cs typeface="Calibri" panose="020F0502020204030204" pitchFamily="34" charset="0"/>
              </a:rPr>
              <a:t>MPI I/O library</a:t>
            </a:r>
          </a:p>
        </p:txBody>
      </p:sp>
      <p:sp>
        <p:nvSpPr>
          <p:cNvPr id="247" name="TextBox 246">
            <a:extLst>
              <a:ext uri="{FF2B5EF4-FFF2-40B4-BE49-F238E27FC236}">
                <a16:creationId xmlns:a16="http://schemas.microsoft.com/office/drawing/2014/main" id="{776BD98D-7AE6-6D46-B0A2-563FD82C8012}"/>
              </a:ext>
            </a:extLst>
          </p:cNvPr>
          <p:cNvSpPr txBox="1"/>
          <p:nvPr/>
        </p:nvSpPr>
        <p:spPr>
          <a:xfrm>
            <a:off x="4390976" y="5526781"/>
            <a:ext cx="513282" cy="338554"/>
          </a:xfrm>
          <a:prstGeom prst="rect">
            <a:avLst/>
          </a:prstGeom>
          <a:noFill/>
        </p:spPr>
        <p:txBody>
          <a:bodyPr wrap="none" rtlCol="0">
            <a:spAutoFit/>
          </a:bodyPr>
          <a:lstStyle/>
          <a:p>
            <a:r>
              <a:rPr lang="en-US" sz="1600" dirty="0">
                <a:solidFill>
                  <a:schemeClr val="tx1">
                    <a:lumMod val="85000"/>
                    <a:lumOff val="15000"/>
                  </a:schemeClr>
                </a:solidFill>
              </a:rPr>
              <a:t>File</a:t>
            </a:r>
          </a:p>
        </p:txBody>
      </p:sp>
      <p:cxnSp>
        <p:nvCxnSpPr>
          <p:cNvPr id="248" name="Straight Arrow Connector 247">
            <a:extLst>
              <a:ext uri="{FF2B5EF4-FFF2-40B4-BE49-F238E27FC236}">
                <a16:creationId xmlns:a16="http://schemas.microsoft.com/office/drawing/2014/main" id="{78A53609-D7B1-C044-957B-1C8F63E2130E}"/>
              </a:ext>
            </a:extLst>
          </p:cNvPr>
          <p:cNvCxnSpPr>
            <a:cxnSpLocks/>
            <a:stCxn id="247" idx="1"/>
          </p:cNvCxnSpPr>
          <p:nvPr/>
        </p:nvCxnSpPr>
        <p:spPr bwMode="auto">
          <a:xfrm flipH="1">
            <a:off x="4141614" y="5696058"/>
            <a:ext cx="24936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9" name="TextBox 248">
            <a:extLst>
              <a:ext uri="{FF2B5EF4-FFF2-40B4-BE49-F238E27FC236}">
                <a16:creationId xmlns:a16="http://schemas.microsoft.com/office/drawing/2014/main" id="{F4A26B88-2ECA-B54A-AFD3-DCF2C1F0D7C5}"/>
              </a:ext>
            </a:extLst>
          </p:cNvPr>
          <p:cNvSpPr txBox="1"/>
          <p:nvPr/>
        </p:nvSpPr>
        <p:spPr>
          <a:xfrm>
            <a:off x="4395578" y="5887120"/>
            <a:ext cx="1382110" cy="338554"/>
          </a:xfrm>
          <a:prstGeom prst="rect">
            <a:avLst/>
          </a:prstGeom>
          <a:noFill/>
        </p:spPr>
        <p:txBody>
          <a:bodyPr wrap="none" rtlCol="0">
            <a:spAutoFit/>
          </a:bodyPr>
          <a:lstStyle/>
          <a:p>
            <a:r>
              <a:rPr lang="en-US" sz="1600" dirty="0">
                <a:solidFill>
                  <a:schemeClr val="tx1">
                    <a:lumMod val="85000"/>
                    <a:lumOff val="15000"/>
                  </a:schemeClr>
                </a:solidFill>
              </a:rPr>
              <a:t>Data Servers</a:t>
            </a:r>
          </a:p>
        </p:txBody>
      </p:sp>
      <p:cxnSp>
        <p:nvCxnSpPr>
          <p:cNvPr id="250" name="Straight Arrow Connector 249">
            <a:extLst>
              <a:ext uri="{FF2B5EF4-FFF2-40B4-BE49-F238E27FC236}">
                <a16:creationId xmlns:a16="http://schemas.microsoft.com/office/drawing/2014/main" id="{CF9F4AD6-B24E-7245-829C-424F289940B0}"/>
              </a:ext>
            </a:extLst>
          </p:cNvPr>
          <p:cNvCxnSpPr>
            <a:cxnSpLocks/>
            <a:stCxn id="249" idx="1"/>
            <a:endCxn id="159" idx="4"/>
          </p:cNvCxnSpPr>
          <p:nvPr/>
        </p:nvCxnSpPr>
        <p:spPr bwMode="auto">
          <a:xfrm flipH="1">
            <a:off x="3925670" y="6056397"/>
            <a:ext cx="469908"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51" name="Content Placeholder 2">
            <a:extLst>
              <a:ext uri="{FF2B5EF4-FFF2-40B4-BE49-F238E27FC236}">
                <a16:creationId xmlns:a16="http://schemas.microsoft.com/office/drawing/2014/main" id="{A195AA2B-AE41-2C42-9767-A0A01879A5CC}"/>
              </a:ext>
            </a:extLst>
          </p:cNvPr>
          <p:cNvSpPr>
            <a:spLocks noGrp="1"/>
          </p:cNvSpPr>
          <p:nvPr>
            <p:ph idx="1"/>
          </p:nvPr>
        </p:nvSpPr>
        <p:spPr>
          <a:xfrm>
            <a:off x="228600" y="1005840"/>
            <a:ext cx="8686800" cy="2790966"/>
          </a:xfrm>
        </p:spPr>
        <p:txBody>
          <a:bodyPr/>
          <a:lstStyle/>
          <a:p>
            <a:pPr marL="171450" indent="-171450">
              <a:lnSpc>
                <a:spcPct val="100000"/>
              </a:lnSpc>
              <a:buClr>
                <a:schemeClr val="tx1"/>
              </a:buClr>
            </a:pPr>
            <a:r>
              <a:rPr lang="en-US" sz="2400" dirty="0">
                <a:solidFill>
                  <a:schemeClr val="tx1">
                    <a:lumMod val="85000"/>
                    <a:lumOff val="15000"/>
                  </a:schemeClr>
                </a:solidFill>
              </a:rPr>
              <a:t>Many independent non-contiguous accesses cause poor I/O performance (disk seek &amp; block lock contention)</a:t>
            </a:r>
          </a:p>
          <a:p>
            <a:pPr marL="171450" indent="-171450">
              <a:lnSpc>
                <a:spcPct val="100000"/>
              </a:lnSpc>
              <a:buClr>
                <a:schemeClr val="tx1"/>
              </a:buClr>
            </a:pPr>
            <a:r>
              <a:rPr lang="en-US" sz="2400" dirty="0">
                <a:solidFill>
                  <a:schemeClr val="tx1">
                    <a:lumMod val="85000"/>
                    <a:lumOff val="15000"/>
                  </a:schemeClr>
                </a:solidFill>
              </a:rPr>
              <a:t>Exploit global knowledge exposed by MPI I/O semantics to convert many small requests into a few large requests to present to the file system</a:t>
            </a:r>
          </a:p>
          <a:p>
            <a:pPr marL="171450" indent="-171450">
              <a:lnSpc>
                <a:spcPct val="100000"/>
              </a:lnSpc>
              <a:buClr>
                <a:schemeClr val="tx1"/>
              </a:buClr>
            </a:pPr>
            <a:r>
              <a:rPr lang="en-US" sz="2400" dirty="0">
                <a:solidFill>
                  <a:schemeClr val="tx1">
                    <a:lumMod val="85000"/>
                    <a:lumOff val="15000"/>
                  </a:schemeClr>
                </a:solidFill>
              </a:rPr>
              <a:t>Trade increased communication for better disk access</a:t>
            </a:r>
          </a:p>
        </p:txBody>
      </p:sp>
      <p:sp>
        <p:nvSpPr>
          <p:cNvPr id="254" name="TextBox 253">
            <a:extLst>
              <a:ext uri="{FF2B5EF4-FFF2-40B4-BE49-F238E27FC236}">
                <a16:creationId xmlns:a16="http://schemas.microsoft.com/office/drawing/2014/main" id="{07FD301D-4862-4744-876E-4954B2E09B33}"/>
              </a:ext>
            </a:extLst>
          </p:cNvPr>
          <p:cNvSpPr txBox="1"/>
          <p:nvPr/>
        </p:nvSpPr>
        <p:spPr>
          <a:xfrm>
            <a:off x="808093" y="3714510"/>
            <a:ext cx="862737" cy="369332"/>
          </a:xfrm>
          <a:prstGeom prst="rect">
            <a:avLst/>
          </a:prstGeom>
          <a:noFill/>
        </p:spPr>
        <p:txBody>
          <a:bodyPr wrap="square" rtlCol="0">
            <a:spAutoFit/>
          </a:bodyPr>
          <a:lstStyle/>
          <a:p>
            <a:r>
              <a:rPr lang="en-US" dirty="0">
                <a:solidFill>
                  <a:schemeClr val="tx1">
                    <a:lumMod val="85000"/>
                    <a:lumOff val="15000"/>
                  </a:schemeClr>
                </a:solidFill>
                <a:latin typeface="Calibri"/>
              </a:rPr>
              <a:t>Node 0</a:t>
            </a:r>
          </a:p>
        </p:txBody>
      </p:sp>
      <p:sp>
        <p:nvSpPr>
          <p:cNvPr id="255" name="TextBox 254">
            <a:extLst>
              <a:ext uri="{FF2B5EF4-FFF2-40B4-BE49-F238E27FC236}">
                <a16:creationId xmlns:a16="http://schemas.microsoft.com/office/drawing/2014/main" id="{DFA53653-B9BF-6340-98E3-7CBD01F12E3B}"/>
              </a:ext>
            </a:extLst>
          </p:cNvPr>
          <p:cNvSpPr txBox="1"/>
          <p:nvPr/>
        </p:nvSpPr>
        <p:spPr>
          <a:xfrm>
            <a:off x="1658947" y="3714510"/>
            <a:ext cx="862737" cy="369332"/>
          </a:xfrm>
          <a:prstGeom prst="rect">
            <a:avLst/>
          </a:prstGeom>
          <a:noFill/>
        </p:spPr>
        <p:txBody>
          <a:bodyPr wrap="square" rtlCol="0">
            <a:spAutoFit/>
          </a:bodyPr>
          <a:lstStyle/>
          <a:p>
            <a:r>
              <a:rPr lang="en-US" dirty="0">
                <a:solidFill>
                  <a:schemeClr val="tx1">
                    <a:lumMod val="85000"/>
                    <a:lumOff val="15000"/>
                  </a:schemeClr>
                </a:solidFill>
                <a:latin typeface="Calibri"/>
              </a:rPr>
              <a:t>Node 1</a:t>
            </a:r>
          </a:p>
        </p:txBody>
      </p:sp>
      <p:sp>
        <p:nvSpPr>
          <p:cNvPr id="258" name="TextBox 257">
            <a:extLst>
              <a:ext uri="{FF2B5EF4-FFF2-40B4-BE49-F238E27FC236}">
                <a16:creationId xmlns:a16="http://schemas.microsoft.com/office/drawing/2014/main" id="{AB3CE0FA-2461-1F42-98E0-8277D3D3E4E2}"/>
              </a:ext>
            </a:extLst>
          </p:cNvPr>
          <p:cNvSpPr txBox="1"/>
          <p:nvPr/>
        </p:nvSpPr>
        <p:spPr>
          <a:xfrm>
            <a:off x="2527051" y="3721250"/>
            <a:ext cx="862737" cy="369332"/>
          </a:xfrm>
          <a:prstGeom prst="rect">
            <a:avLst/>
          </a:prstGeom>
          <a:noFill/>
        </p:spPr>
        <p:txBody>
          <a:bodyPr wrap="square" rtlCol="0">
            <a:spAutoFit/>
          </a:bodyPr>
          <a:lstStyle/>
          <a:p>
            <a:r>
              <a:rPr lang="en-US" dirty="0">
                <a:solidFill>
                  <a:schemeClr val="tx1">
                    <a:lumMod val="85000"/>
                    <a:lumOff val="15000"/>
                  </a:schemeClr>
                </a:solidFill>
                <a:latin typeface="Calibri"/>
              </a:rPr>
              <a:t>Node 2</a:t>
            </a:r>
          </a:p>
        </p:txBody>
      </p:sp>
      <p:sp>
        <p:nvSpPr>
          <p:cNvPr id="259" name="TextBox 258">
            <a:extLst>
              <a:ext uri="{FF2B5EF4-FFF2-40B4-BE49-F238E27FC236}">
                <a16:creationId xmlns:a16="http://schemas.microsoft.com/office/drawing/2014/main" id="{07A20861-B43E-EC4B-84F4-5FFD7050DE08}"/>
              </a:ext>
            </a:extLst>
          </p:cNvPr>
          <p:cNvSpPr txBox="1"/>
          <p:nvPr/>
        </p:nvSpPr>
        <p:spPr>
          <a:xfrm>
            <a:off x="3387024" y="3722886"/>
            <a:ext cx="862737" cy="369332"/>
          </a:xfrm>
          <a:prstGeom prst="rect">
            <a:avLst/>
          </a:prstGeom>
          <a:noFill/>
        </p:spPr>
        <p:txBody>
          <a:bodyPr wrap="square" rtlCol="0">
            <a:spAutoFit/>
          </a:bodyPr>
          <a:lstStyle/>
          <a:p>
            <a:r>
              <a:rPr lang="en-US" dirty="0">
                <a:solidFill>
                  <a:schemeClr val="tx1">
                    <a:lumMod val="85000"/>
                    <a:lumOff val="15000"/>
                  </a:schemeClr>
                </a:solidFill>
                <a:latin typeface="Calibri"/>
              </a:rPr>
              <a:t>Node 3</a:t>
            </a:r>
          </a:p>
        </p:txBody>
      </p:sp>
    </p:spTree>
    <p:extLst>
      <p:ext uri="{BB962C8B-B14F-4D97-AF65-F5344CB8AC3E}">
        <p14:creationId xmlns:p14="http://schemas.microsoft.com/office/powerpoint/2010/main" val="186931873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9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98"/>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9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0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0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9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0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96"/>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07"/>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0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0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97"/>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0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0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209"/>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22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2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2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3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4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4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P spid="116"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21E717-7A69-1B42-8D24-F930F5EFD94B}"/>
              </a:ext>
            </a:extLst>
          </p:cNvPr>
          <p:cNvSpPr>
            <a:spLocks noGrp="1"/>
          </p:cNvSpPr>
          <p:nvPr>
            <p:ph type="sldNum" sz="quarter" idx="4"/>
          </p:nvPr>
        </p:nvSpPr>
        <p:spPr/>
        <p:txBody>
          <a:bodyPr/>
          <a:lstStyle/>
          <a:p>
            <a:pPr>
              <a:defRPr/>
            </a:pPr>
            <a:fld id="{6B0C560D-98F8-44FE-97B8-B05E62F8036B}" type="slidenum">
              <a:rPr lang="de-DE" smtClean="0"/>
              <a:pPr>
                <a:defRPr/>
              </a:pPr>
              <a:t>27</a:t>
            </a:fld>
            <a:endParaRPr lang="de-DE" dirty="0"/>
          </a:p>
        </p:txBody>
      </p:sp>
      <p:sp>
        <p:nvSpPr>
          <p:cNvPr id="5" name="Date Placeholder 4">
            <a:extLst>
              <a:ext uri="{FF2B5EF4-FFF2-40B4-BE49-F238E27FC236}">
                <a16:creationId xmlns:a16="http://schemas.microsoft.com/office/drawing/2014/main" id="{3AEBE588-8D0F-5443-BA38-F6153ADB2F72}"/>
              </a:ext>
            </a:extLst>
          </p:cNvPr>
          <p:cNvSpPr>
            <a:spLocks noGrp="1"/>
          </p:cNvSpPr>
          <p:nvPr>
            <p:ph type="dt" sz="half" idx="2"/>
          </p:nvPr>
        </p:nvSpPr>
        <p:spPr/>
        <p:txBody>
          <a:bodyPr/>
          <a:lstStyle/>
          <a:p>
            <a:fld id="{1E7E684F-4D01-9C45-AD57-5B280813F3BC}" type="datetime4">
              <a:rPr lang="en-US" smtClean="0"/>
              <a:t>July 20, 2018</a:t>
            </a:fld>
            <a:endParaRPr lang="de-DE" dirty="0"/>
          </a:p>
        </p:txBody>
      </p:sp>
      <p:sp>
        <p:nvSpPr>
          <p:cNvPr id="6" name="Footer Placeholder 5">
            <a:extLst>
              <a:ext uri="{FF2B5EF4-FFF2-40B4-BE49-F238E27FC236}">
                <a16:creationId xmlns:a16="http://schemas.microsoft.com/office/drawing/2014/main" id="{E122A0DE-55BD-234D-95D3-DBEF8E382937}"/>
              </a:ext>
            </a:extLst>
          </p:cNvPr>
          <p:cNvSpPr>
            <a:spLocks noGrp="1"/>
          </p:cNvSpPr>
          <p:nvPr>
            <p:ph type="ftr" sz="quarter" idx="3"/>
          </p:nvPr>
        </p:nvSpPr>
        <p:spPr/>
        <p:txBody>
          <a:bodyPr/>
          <a:lstStyle/>
          <a:p>
            <a:r>
              <a:rPr lang="en-GB"/>
              <a:t>Ph.D. Dissertation - Giuseppe Congiu</a:t>
            </a:r>
            <a:endParaRPr lang="en-GB" dirty="0"/>
          </a:p>
        </p:txBody>
      </p:sp>
      <p:sp>
        <p:nvSpPr>
          <p:cNvPr id="10" name="Titel 7">
            <a:extLst>
              <a:ext uri="{FF2B5EF4-FFF2-40B4-BE49-F238E27FC236}">
                <a16:creationId xmlns:a16="http://schemas.microsoft.com/office/drawing/2014/main" id="{67AC0AE1-089C-D346-A131-2CACA2DAE8BD}"/>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Extended 2 Phase Algorithm (1/2)</a:t>
            </a:r>
          </a:p>
        </p:txBody>
      </p:sp>
      <p:sp>
        <p:nvSpPr>
          <p:cNvPr id="104" name="Rectangle 103">
            <a:extLst>
              <a:ext uri="{FF2B5EF4-FFF2-40B4-BE49-F238E27FC236}">
                <a16:creationId xmlns:a16="http://schemas.microsoft.com/office/drawing/2014/main" id="{C86E19E9-51F7-C04D-8F92-1E41765186E7}"/>
              </a:ext>
            </a:extLst>
          </p:cNvPr>
          <p:cNvSpPr/>
          <p:nvPr/>
        </p:nvSpPr>
        <p:spPr bwMode="auto">
          <a:xfrm>
            <a:off x="733832" y="4154127"/>
            <a:ext cx="784237" cy="1399637"/>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5" name="Rectangle 104">
            <a:extLst>
              <a:ext uri="{FF2B5EF4-FFF2-40B4-BE49-F238E27FC236}">
                <a16:creationId xmlns:a16="http://schemas.microsoft.com/office/drawing/2014/main" id="{12CB735C-64E2-444C-8D72-DFE09FAD239D}"/>
              </a:ext>
            </a:extLst>
          </p:cNvPr>
          <p:cNvSpPr/>
          <p:nvPr/>
        </p:nvSpPr>
        <p:spPr bwMode="auto">
          <a:xfrm>
            <a:off x="1602578" y="4161715"/>
            <a:ext cx="784237" cy="1394174"/>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6" name="Rectangle 105">
            <a:extLst>
              <a:ext uri="{FF2B5EF4-FFF2-40B4-BE49-F238E27FC236}">
                <a16:creationId xmlns:a16="http://schemas.microsoft.com/office/drawing/2014/main" id="{59241C95-D20C-764C-8486-F244AD15ECA4}"/>
              </a:ext>
            </a:extLst>
          </p:cNvPr>
          <p:cNvSpPr/>
          <p:nvPr/>
        </p:nvSpPr>
        <p:spPr bwMode="auto">
          <a:xfrm>
            <a:off x="2468989" y="4161715"/>
            <a:ext cx="784237" cy="1394174"/>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7" name="Rectangle 106">
            <a:extLst>
              <a:ext uri="{FF2B5EF4-FFF2-40B4-BE49-F238E27FC236}">
                <a16:creationId xmlns:a16="http://schemas.microsoft.com/office/drawing/2014/main" id="{C4B57FCD-5B60-9848-826C-A451AC7161F4}"/>
              </a:ext>
            </a:extLst>
          </p:cNvPr>
          <p:cNvSpPr/>
          <p:nvPr/>
        </p:nvSpPr>
        <p:spPr bwMode="auto">
          <a:xfrm>
            <a:off x="3334617" y="4161715"/>
            <a:ext cx="784237" cy="1394174"/>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8" name="Rectangle 107">
            <a:extLst>
              <a:ext uri="{FF2B5EF4-FFF2-40B4-BE49-F238E27FC236}">
                <a16:creationId xmlns:a16="http://schemas.microsoft.com/office/drawing/2014/main" id="{353E122D-FDCB-9444-9FB6-690E2B63A56D}"/>
              </a:ext>
            </a:extLst>
          </p:cNvPr>
          <p:cNvSpPr/>
          <p:nvPr/>
        </p:nvSpPr>
        <p:spPr bwMode="auto">
          <a:xfrm>
            <a:off x="634910" y="5070297"/>
            <a:ext cx="3581400" cy="457200"/>
          </a:xfrm>
          <a:prstGeom prst="rect">
            <a:avLst/>
          </a:prstGeom>
          <a:solidFill>
            <a:schemeClr val="accent6">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09" name="Rectangle 108">
            <a:extLst>
              <a:ext uri="{FF2B5EF4-FFF2-40B4-BE49-F238E27FC236}">
                <a16:creationId xmlns:a16="http://schemas.microsoft.com/office/drawing/2014/main" id="{5980AB1B-C2E6-FF45-9A19-A688F6665AB5}"/>
              </a:ext>
            </a:extLst>
          </p:cNvPr>
          <p:cNvSpPr/>
          <p:nvPr/>
        </p:nvSpPr>
        <p:spPr bwMode="auto">
          <a:xfrm>
            <a:off x="2448920" y="5170678"/>
            <a:ext cx="832659" cy="256439"/>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0" name="Rectangle 109">
            <a:extLst>
              <a:ext uri="{FF2B5EF4-FFF2-40B4-BE49-F238E27FC236}">
                <a16:creationId xmlns:a16="http://schemas.microsoft.com/office/drawing/2014/main" id="{CF4D6D55-8E41-1E4F-9123-520EE127A4F9}"/>
              </a:ext>
            </a:extLst>
          </p:cNvPr>
          <p:cNvSpPr/>
          <p:nvPr/>
        </p:nvSpPr>
        <p:spPr bwMode="auto">
          <a:xfrm>
            <a:off x="3322245" y="5170678"/>
            <a:ext cx="832659" cy="256439"/>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1" name="Rectangle 110">
            <a:extLst>
              <a:ext uri="{FF2B5EF4-FFF2-40B4-BE49-F238E27FC236}">
                <a16:creationId xmlns:a16="http://schemas.microsoft.com/office/drawing/2014/main" id="{2E3E136C-BCF2-D742-9550-3118A1CD6BB8}"/>
              </a:ext>
            </a:extLst>
          </p:cNvPr>
          <p:cNvSpPr/>
          <p:nvPr/>
        </p:nvSpPr>
        <p:spPr bwMode="auto">
          <a:xfrm>
            <a:off x="1580238" y="5170678"/>
            <a:ext cx="832659" cy="256439"/>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2" name="Rectangle 111">
            <a:extLst>
              <a:ext uri="{FF2B5EF4-FFF2-40B4-BE49-F238E27FC236}">
                <a16:creationId xmlns:a16="http://schemas.microsoft.com/office/drawing/2014/main" id="{CB83515B-CB9E-EB43-B0DB-422CBB9928EF}"/>
              </a:ext>
            </a:extLst>
          </p:cNvPr>
          <p:cNvSpPr/>
          <p:nvPr/>
        </p:nvSpPr>
        <p:spPr bwMode="auto">
          <a:xfrm>
            <a:off x="703317" y="5170678"/>
            <a:ext cx="832659" cy="256439"/>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3" name="Oval 112">
            <a:extLst>
              <a:ext uri="{FF2B5EF4-FFF2-40B4-BE49-F238E27FC236}">
                <a16:creationId xmlns:a16="http://schemas.microsoft.com/office/drawing/2014/main" id="{F0D936E6-4F65-014D-A5B7-980A6844F364}"/>
              </a:ext>
            </a:extLst>
          </p:cNvPr>
          <p:cNvSpPr/>
          <p:nvPr/>
        </p:nvSpPr>
        <p:spPr bwMode="auto">
          <a:xfrm>
            <a:off x="939710" y="4206944"/>
            <a:ext cx="381000" cy="381000"/>
          </a:xfrm>
          <a:prstGeom prst="ellipse">
            <a:avLst/>
          </a:prstGeom>
          <a:solidFill>
            <a:schemeClr val="accent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4" name="Oval 113">
            <a:extLst>
              <a:ext uri="{FF2B5EF4-FFF2-40B4-BE49-F238E27FC236}">
                <a16:creationId xmlns:a16="http://schemas.microsoft.com/office/drawing/2014/main" id="{24C42757-8666-5743-BEB2-B374AA85672C}"/>
              </a:ext>
            </a:extLst>
          </p:cNvPr>
          <p:cNvSpPr/>
          <p:nvPr/>
        </p:nvSpPr>
        <p:spPr bwMode="auto">
          <a:xfrm>
            <a:off x="1808017" y="4206944"/>
            <a:ext cx="381000" cy="381000"/>
          </a:xfrm>
          <a:prstGeom prst="ellipse">
            <a:avLst/>
          </a:prstGeom>
          <a:solidFill>
            <a:schemeClr val="accent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5" name="Oval 114">
            <a:extLst>
              <a:ext uri="{FF2B5EF4-FFF2-40B4-BE49-F238E27FC236}">
                <a16:creationId xmlns:a16="http://schemas.microsoft.com/office/drawing/2014/main" id="{E83A2274-70F6-AA42-B589-E5527AC79ADA}"/>
              </a:ext>
            </a:extLst>
          </p:cNvPr>
          <p:cNvSpPr/>
          <p:nvPr/>
        </p:nvSpPr>
        <p:spPr bwMode="auto">
          <a:xfrm>
            <a:off x="2674749" y="4206944"/>
            <a:ext cx="381000" cy="381000"/>
          </a:xfrm>
          <a:prstGeom prst="ellipse">
            <a:avLst/>
          </a:prstGeom>
          <a:solidFill>
            <a:schemeClr val="tx1">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6" name="Oval 115">
            <a:extLst>
              <a:ext uri="{FF2B5EF4-FFF2-40B4-BE49-F238E27FC236}">
                <a16:creationId xmlns:a16="http://schemas.microsoft.com/office/drawing/2014/main" id="{A1FFDAA9-8863-0E4A-ADA5-34BC746B9522}"/>
              </a:ext>
            </a:extLst>
          </p:cNvPr>
          <p:cNvSpPr/>
          <p:nvPr/>
        </p:nvSpPr>
        <p:spPr bwMode="auto">
          <a:xfrm>
            <a:off x="3530510" y="4206944"/>
            <a:ext cx="381000" cy="381000"/>
          </a:xfrm>
          <a:prstGeom prst="ellipse">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7" name="Rectangle 116">
            <a:extLst>
              <a:ext uri="{FF2B5EF4-FFF2-40B4-BE49-F238E27FC236}">
                <a16:creationId xmlns:a16="http://schemas.microsoft.com/office/drawing/2014/main" id="{3B2FEA1C-D320-AE46-9AFC-F03E9FD9DF96}"/>
              </a:ext>
            </a:extLst>
          </p:cNvPr>
          <p:cNvSpPr/>
          <p:nvPr/>
        </p:nvSpPr>
        <p:spPr bwMode="auto">
          <a:xfrm>
            <a:off x="888047" y="5809210"/>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8" name="Rectangle 117">
            <a:extLst>
              <a:ext uri="{FF2B5EF4-FFF2-40B4-BE49-F238E27FC236}">
                <a16:creationId xmlns:a16="http://schemas.microsoft.com/office/drawing/2014/main" id="{333E926D-8AFB-894F-823C-2D6E875AFFE0}"/>
              </a:ext>
            </a:extLst>
          </p:cNvPr>
          <p:cNvSpPr/>
          <p:nvPr/>
        </p:nvSpPr>
        <p:spPr bwMode="auto">
          <a:xfrm>
            <a:off x="1067871" y="5809210"/>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19" name="Rectangle 118">
            <a:extLst>
              <a:ext uri="{FF2B5EF4-FFF2-40B4-BE49-F238E27FC236}">
                <a16:creationId xmlns:a16="http://schemas.microsoft.com/office/drawing/2014/main" id="{E41517F8-062C-384E-9EC0-8DD2D6B65B08}"/>
              </a:ext>
            </a:extLst>
          </p:cNvPr>
          <p:cNvSpPr/>
          <p:nvPr/>
        </p:nvSpPr>
        <p:spPr bwMode="auto">
          <a:xfrm>
            <a:off x="1247695" y="58092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0" name="Rectangle 119">
            <a:extLst>
              <a:ext uri="{FF2B5EF4-FFF2-40B4-BE49-F238E27FC236}">
                <a16:creationId xmlns:a16="http://schemas.microsoft.com/office/drawing/2014/main" id="{46EDA1FD-D418-734E-825F-C7F3B75BF8D8}"/>
              </a:ext>
            </a:extLst>
          </p:cNvPr>
          <p:cNvSpPr/>
          <p:nvPr/>
        </p:nvSpPr>
        <p:spPr bwMode="auto">
          <a:xfrm>
            <a:off x="1428772" y="5809210"/>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1" name="Rectangle 120">
            <a:extLst>
              <a:ext uri="{FF2B5EF4-FFF2-40B4-BE49-F238E27FC236}">
                <a16:creationId xmlns:a16="http://schemas.microsoft.com/office/drawing/2014/main" id="{C0435A28-1B9A-7840-867F-9463B59689F8}"/>
              </a:ext>
            </a:extLst>
          </p:cNvPr>
          <p:cNvSpPr/>
          <p:nvPr/>
        </p:nvSpPr>
        <p:spPr bwMode="auto">
          <a:xfrm>
            <a:off x="733832" y="5660366"/>
            <a:ext cx="3385022" cy="841395"/>
          </a:xfrm>
          <a:prstGeom prst="rect">
            <a:avLst/>
          </a:prstGeom>
          <a:noFill/>
          <a:ln w="28575" cap="flat" cmpd="sng" algn="ctr">
            <a:solidFill>
              <a:schemeClr val="bg2">
                <a:lumMod val="50000"/>
              </a:schemeClr>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2" name="Can 121">
            <a:extLst>
              <a:ext uri="{FF2B5EF4-FFF2-40B4-BE49-F238E27FC236}">
                <a16:creationId xmlns:a16="http://schemas.microsoft.com/office/drawing/2014/main" id="{765932F0-E295-9E47-A7DB-B5AEC7B48B6B}"/>
              </a:ext>
            </a:extLst>
          </p:cNvPr>
          <p:cNvSpPr/>
          <p:nvPr/>
        </p:nvSpPr>
        <p:spPr bwMode="auto">
          <a:xfrm>
            <a:off x="1050293" y="6028349"/>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3" name="Can 122">
            <a:extLst>
              <a:ext uri="{FF2B5EF4-FFF2-40B4-BE49-F238E27FC236}">
                <a16:creationId xmlns:a16="http://schemas.microsoft.com/office/drawing/2014/main" id="{C4E6915B-1276-D44C-B9A1-7F17D25673DF}"/>
              </a:ext>
            </a:extLst>
          </p:cNvPr>
          <p:cNvSpPr/>
          <p:nvPr/>
        </p:nvSpPr>
        <p:spPr bwMode="auto">
          <a:xfrm>
            <a:off x="1863498" y="6028349"/>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4" name="Can 123">
            <a:extLst>
              <a:ext uri="{FF2B5EF4-FFF2-40B4-BE49-F238E27FC236}">
                <a16:creationId xmlns:a16="http://schemas.microsoft.com/office/drawing/2014/main" id="{63CE1A9B-8628-FF4C-9257-ABA10FC3B06C}"/>
              </a:ext>
            </a:extLst>
          </p:cNvPr>
          <p:cNvSpPr/>
          <p:nvPr/>
        </p:nvSpPr>
        <p:spPr bwMode="auto">
          <a:xfrm>
            <a:off x="2672143" y="6028349"/>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5" name="Can 124">
            <a:extLst>
              <a:ext uri="{FF2B5EF4-FFF2-40B4-BE49-F238E27FC236}">
                <a16:creationId xmlns:a16="http://schemas.microsoft.com/office/drawing/2014/main" id="{0B018B6A-7AFA-914D-A676-2E346402BBE4}"/>
              </a:ext>
            </a:extLst>
          </p:cNvPr>
          <p:cNvSpPr/>
          <p:nvPr/>
        </p:nvSpPr>
        <p:spPr bwMode="auto">
          <a:xfrm>
            <a:off x="3470240" y="6028349"/>
            <a:ext cx="358447" cy="410419"/>
          </a:xfrm>
          <a:prstGeom prst="can">
            <a:avLst/>
          </a:prstGeom>
          <a:solidFill>
            <a:schemeClr val="tx2">
              <a:lumMod val="75000"/>
            </a:schemeClr>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6" name="Rectangle 125">
            <a:extLst>
              <a:ext uri="{FF2B5EF4-FFF2-40B4-BE49-F238E27FC236}">
                <a16:creationId xmlns:a16="http://schemas.microsoft.com/office/drawing/2014/main" id="{BF13E4DA-3B71-4E46-A460-6DD68DBF37E9}"/>
              </a:ext>
            </a:extLst>
          </p:cNvPr>
          <p:cNvSpPr/>
          <p:nvPr/>
        </p:nvSpPr>
        <p:spPr bwMode="auto">
          <a:xfrm>
            <a:off x="1698925" y="5809210"/>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7" name="Rectangle 126">
            <a:extLst>
              <a:ext uri="{FF2B5EF4-FFF2-40B4-BE49-F238E27FC236}">
                <a16:creationId xmlns:a16="http://schemas.microsoft.com/office/drawing/2014/main" id="{32A9A28E-35C8-4842-8964-DFE3F61BC6F3}"/>
              </a:ext>
            </a:extLst>
          </p:cNvPr>
          <p:cNvSpPr/>
          <p:nvPr/>
        </p:nvSpPr>
        <p:spPr bwMode="auto">
          <a:xfrm>
            <a:off x="1878749" y="5809210"/>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8" name="Rectangle 127">
            <a:extLst>
              <a:ext uri="{FF2B5EF4-FFF2-40B4-BE49-F238E27FC236}">
                <a16:creationId xmlns:a16="http://schemas.microsoft.com/office/drawing/2014/main" id="{7C93FBCD-DB77-D841-AF57-A0A30FE084AB}"/>
              </a:ext>
            </a:extLst>
          </p:cNvPr>
          <p:cNvSpPr/>
          <p:nvPr/>
        </p:nvSpPr>
        <p:spPr bwMode="auto">
          <a:xfrm>
            <a:off x="2057840" y="58092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29" name="Rectangle 128">
            <a:extLst>
              <a:ext uri="{FF2B5EF4-FFF2-40B4-BE49-F238E27FC236}">
                <a16:creationId xmlns:a16="http://schemas.microsoft.com/office/drawing/2014/main" id="{8BD21CF9-0343-9642-9627-87A638543874}"/>
              </a:ext>
            </a:extLst>
          </p:cNvPr>
          <p:cNvSpPr/>
          <p:nvPr/>
        </p:nvSpPr>
        <p:spPr bwMode="auto">
          <a:xfrm>
            <a:off x="2238917" y="5809210"/>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0" name="Rectangle 129">
            <a:extLst>
              <a:ext uri="{FF2B5EF4-FFF2-40B4-BE49-F238E27FC236}">
                <a16:creationId xmlns:a16="http://schemas.microsoft.com/office/drawing/2014/main" id="{415296C5-38B2-0442-9EEE-6398DE84A536}"/>
              </a:ext>
            </a:extLst>
          </p:cNvPr>
          <p:cNvSpPr/>
          <p:nvPr/>
        </p:nvSpPr>
        <p:spPr bwMode="auto">
          <a:xfrm>
            <a:off x="2498093" y="5809210"/>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1" name="Rectangle 130">
            <a:extLst>
              <a:ext uri="{FF2B5EF4-FFF2-40B4-BE49-F238E27FC236}">
                <a16:creationId xmlns:a16="http://schemas.microsoft.com/office/drawing/2014/main" id="{CD79FC06-2CB0-DE4B-B311-14FAD3106E09}"/>
              </a:ext>
            </a:extLst>
          </p:cNvPr>
          <p:cNvSpPr/>
          <p:nvPr/>
        </p:nvSpPr>
        <p:spPr bwMode="auto">
          <a:xfrm>
            <a:off x="2677917" y="5809210"/>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2" name="Rectangle 131">
            <a:extLst>
              <a:ext uri="{FF2B5EF4-FFF2-40B4-BE49-F238E27FC236}">
                <a16:creationId xmlns:a16="http://schemas.microsoft.com/office/drawing/2014/main" id="{8A09C01A-65FC-444E-B040-EA06C22130C2}"/>
              </a:ext>
            </a:extLst>
          </p:cNvPr>
          <p:cNvSpPr/>
          <p:nvPr/>
        </p:nvSpPr>
        <p:spPr bwMode="auto">
          <a:xfrm>
            <a:off x="2857741" y="58092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3" name="Rectangle 132">
            <a:extLst>
              <a:ext uri="{FF2B5EF4-FFF2-40B4-BE49-F238E27FC236}">
                <a16:creationId xmlns:a16="http://schemas.microsoft.com/office/drawing/2014/main" id="{FF484BF9-8896-B641-B1C1-49BE6D42C60F}"/>
              </a:ext>
            </a:extLst>
          </p:cNvPr>
          <p:cNvSpPr/>
          <p:nvPr/>
        </p:nvSpPr>
        <p:spPr bwMode="auto">
          <a:xfrm>
            <a:off x="3038818" y="5809210"/>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4" name="Rectangle 133">
            <a:extLst>
              <a:ext uri="{FF2B5EF4-FFF2-40B4-BE49-F238E27FC236}">
                <a16:creationId xmlns:a16="http://schemas.microsoft.com/office/drawing/2014/main" id="{30531536-E867-BA4D-AF49-D5F97A67D02B}"/>
              </a:ext>
            </a:extLst>
          </p:cNvPr>
          <p:cNvSpPr/>
          <p:nvPr/>
        </p:nvSpPr>
        <p:spPr bwMode="auto">
          <a:xfrm>
            <a:off x="3303563" y="5809210"/>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5" name="Rectangle 134">
            <a:extLst>
              <a:ext uri="{FF2B5EF4-FFF2-40B4-BE49-F238E27FC236}">
                <a16:creationId xmlns:a16="http://schemas.microsoft.com/office/drawing/2014/main" id="{54A54A2B-D51D-2E49-98F8-C1B9470F27A8}"/>
              </a:ext>
            </a:extLst>
          </p:cNvPr>
          <p:cNvSpPr/>
          <p:nvPr/>
        </p:nvSpPr>
        <p:spPr bwMode="auto">
          <a:xfrm>
            <a:off x="3483387" y="5809210"/>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6" name="Rectangle 135">
            <a:extLst>
              <a:ext uri="{FF2B5EF4-FFF2-40B4-BE49-F238E27FC236}">
                <a16:creationId xmlns:a16="http://schemas.microsoft.com/office/drawing/2014/main" id="{692626D2-9E82-3445-8BB1-6A6B0F329BB4}"/>
              </a:ext>
            </a:extLst>
          </p:cNvPr>
          <p:cNvSpPr/>
          <p:nvPr/>
        </p:nvSpPr>
        <p:spPr bwMode="auto">
          <a:xfrm>
            <a:off x="3662478" y="5809210"/>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7" name="Rectangle 136">
            <a:extLst>
              <a:ext uri="{FF2B5EF4-FFF2-40B4-BE49-F238E27FC236}">
                <a16:creationId xmlns:a16="http://schemas.microsoft.com/office/drawing/2014/main" id="{5DD06BA6-52A4-4141-8E59-33A7A03AAE58}"/>
              </a:ext>
            </a:extLst>
          </p:cNvPr>
          <p:cNvSpPr/>
          <p:nvPr/>
        </p:nvSpPr>
        <p:spPr bwMode="auto">
          <a:xfrm>
            <a:off x="3843555" y="5809210"/>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8" name="Rectangle 137">
            <a:extLst>
              <a:ext uri="{FF2B5EF4-FFF2-40B4-BE49-F238E27FC236}">
                <a16:creationId xmlns:a16="http://schemas.microsoft.com/office/drawing/2014/main" id="{865538BE-DF0A-B64B-8A12-4362BBF743C8}"/>
              </a:ext>
            </a:extLst>
          </p:cNvPr>
          <p:cNvSpPr/>
          <p:nvPr/>
        </p:nvSpPr>
        <p:spPr bwMode="auto">
          <a:xfrm>
            <a:off x="858016" y="5785441"/>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39" name="Rectangle 138">
            <a:extLst>
              <a:ext uri="{FF2B5EF4-FFF2-40B4-BE49-F238E27FC236}">
                <a16:creationId xmlns:a16="http://schemas.microsoft.com/office/drawing/2014/main" id="{2668717E-39E3-5E41-AD64-FE2392241BCF}"/>
              </a:ext>
            </a:extLst>
          </p:cNvPr>
          <p:cNvSpPr/>
          <p:nvPr/>
        </p:nvSpPr>
        <p:spPr bwMode="auto">
          <a:xfrm>
            <a:off x="1673475" y="5785441"/>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0" name="Rectangle 139">
            <a:extLst>
              <a:ext uri="{FF2B5EF4-FFF2-40B4-BE49-F238E27FC236}">
                <a16:creationId xmlns:a16="http://schemas.microsoft.com/office/drawing/2014/main" id="{0F169587-F7EC-EB42-BEBA-8F42C4BA06F2}"/>
              </a:ext>
            </a:extLst>
          </p:cNvPr>
          <p:cNvSpPr/>
          <p:nvPr/>
        </p:nvSpPr>
        <p:spPr bwMode="auto">
          <a:xfrm>
            <a:off x="2470053" y="5785441"/>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1" name="Rectangle 140">
            <a:extLst>
              <a:ext uri="{FF2B5EF4-FFF2-40B4-BE49-F238E27FC236}">
                <a16:creationId xmlns:a16="http://schemas.microsoft.com/office/drawing/2014/main" id="{33B72160-5FBD-9641-A3A3-D73FC31F62BF}"/>
              </a:ext>
            </a:extLst>
          </p:cNvPr>
          <p:cNvSpPr/>
          <p:nvPr/>
        </p:nvSpPr>
        <p:spPr bwMode="auto">
          <a:xfrm>
            <a:off x="3273769" y="5785441"/>
            <a:ext cx="735404" cy="198627"/>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2" name="Rectangle 141">
            <a:extLst>
              <a:ext uri="{FF2B5EF4-FFF2-40B4-BE49-F238E27FC236}">
                <a16:creationId xmlns:a16="http://schemas.microsoft.com/office/drawing/2014/main" id="{6C361821-E711-534E-B1D9-D005CF5A1512}"/>
              </a:ext>
            </a:extLst>
          </p:cNvPr>
          <p:cNvSpPr/>
          <p:nvPr/>
        </p:nvSpPr>
        <p:spPr bwMode="auto">
          <a:xfrm>
            <a:off x="833513" y="5757395"/>
            <a:ext cx="3200400" cy="256032"/>
          </a:xfrm>
          <a:prstGeom prst="rect">
            <a:avLst/>
          </a:prstGeom>
          <a:noFill/>
          <a:ln w="9525"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3" name="Rectangle 142">
            <a:extLst>
              <a:ext uri="{FF2B5EF4-FFF2-40B4-BE49-F238E27FC236}">
                <a16:creationId xmlns:a16="http://schemas.microsoft.com/office/drawing/2014/main" id="{970F3942-4F23-7E44-A4A9-457D3142A1C9}"/>
              </a:ext>
            </a:extLst>
          </p:cNvPr>
          <p:cNvSpPr/>
          <p:nvPr/>
        </p:nvSpPr>
        <p:spPr bwMode="auto">
          <a:xfrm>
            <a:off x="776937" y="4620782"/>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4" name="Rectangle 143">
            <a:extLst>
              <a:ext uri="{FF2B5EF4-FFF2-40B4-BE49-F238E27FC236}">
                <a16:creationId xmlns:a16="http://schemas.microsoft.com/office/drawing/2014/main" id="{B168C003-BD54-F245-8DFB-984BA245A573}"/>
              </a:ext>
            </a:extLst>
          </p:cNvPr>
          <p:cNvSpPr/>
          <p:nvPr/>
        </p:nvSpPr>
        <p:spPr bwMode="auto">
          <a:xfrm>
            <a:off x="956761" y="4620782"/>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5" name="Rectangle 144">
            <a:extLst>
              <a:ext uri="{FF2B5EF4-FFF2-40B4-BE49-F238E27FC236}">
                <a16:creationId xmlns:a16="http://schemas.microsoft.com/office/drawing/2014/main" id="{D0B8E493-79E1-B64C-B4A6-53436BE9F5BD}"/>
              </a:ext>
            </a:extLst>
          </p:cNvPr>
          <p:cNvSpPr/>
          <p:nvPr/>
        </p:nvSpPr>
        <p:spPr bwMode="auto">
          <a:xfrm>
            <a:off x="1136585" y="4620782"/>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6" name="Rectangle 145">
            <a:extLst>
              <a:ext uri="{FF2B5EF4-FFF2-40B4-BE49-F238E27FC236}">
                <a16:creationId xmlns:a16="http://schemas.microsoft.com/office/drawing/2014/main" id="{1742E6F4-B6C1-D54D-84BE-87CA913F7BE2}"/>
              </a:ext>
            </a:extLst>
          </p:cNvPr>
          <p:cNvSpPr/>
          <p:nvPr/>
        </p:nvSpPr>
        <p:spPr bwMode="auto">
          <a:xfrm>
            <a:off x="1317662" y="4620782"/>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7" name="Rectangle 146">
            <a:extLst>
              <a:ext uri="{FF2B5EF4-FFF2-40B4-BE49-F238E27FC236}">
                <a16:creationId xmlns:a16="http://schemas.microsoft.com/office/drawing/2014/main" id="{2AD11876-B2E5-EF4B-A04F-C30F0F4B969F}"/>
              </a:ext>
            </a:extLst>
          </p:cNvPr>
          <p:cNvSpPr/>
          <p:nvPr/>
        </p:nvSpPr>
        <p:spPr bwMode="auto">
          <a:xfrm>
            <a:off x="1643862" y="4620782"/>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8" name="Rectangle 147">
            <a:extLst>
              <a:ext uri="{FF2B5EF4-FFF2-40B4-BE49-F238E27FC236}">
                <a16:creationId xmlns:a16="http://schemas.microsoft.com/office/drawing/2014/main" id="{2DA524BA-25BB-0F42-89E9-0FDA2D8DB8DF}"/>
              </a:ext>
            </a:extLst>
          </p:cNvPr>
          <p:cNvSpPr/>
          <p:nvPr/>
        </p:nvSpPr>
        <p:spPr bwMode="auto">
          <a:xfrm>
            <a:off x="1823686" y="4620782"/>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49" name="Rectangle 148">
            <a:extLst>
              <a:ext uri="{FF2B5EF4-FFF2-40B4-BE49-F238E27FC236}">
                <a16:creationId xmlns:a16="http://schemas.microsoft.com/office/drawing/2014/main" id="{DAA0900D-7AD7-974D-BD78-E6D8BA3E0EF7}"/>
              </a:ext>
            </a:extLst>
          </p:cNvPr>
          <p:cNvSpPr/>
          <p:nvPr/>
        </p:nvSpPr>
        <p:spPr bwMode="auto">
          <a:xfrm>
            <a:off x="2003510" y="4620782"/>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0" name="Rectangle 149">
            <a:extLst>
              <a:ext uri="{FF2B5EF4-FFF2-40B4-BE49-F238E27FC236}">
                <a16:creationId xmlns:a16="http://schemas.microsoft.com/office/drawing/2014/main" id="{2E30E9D7-C32F-6F42-B1CA-E034D750C3EE}"/>
              </a:ext>
            </a:extLst>
          </p:cNvPr>
          <p:cNvSpPr/>
          <p:nvPr/>
        </p:nvSpPr>
        <p:spPr bwMode="auto">
          <a:xfrm>
            <a:off x="2184587" y="4620782"/>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1" name="Rectangle 150">
            <a:extLst>
              <a:ext uri="{FF2B5EF4-FFF2-40B4-BE49-F238E27FC236}">
                <a16:creationId xmlns:a16="http://schemas.microsoft.com/office/drawing/2014/main" id="{D5E22E92-2A9D-2140-88B5-21E7854805B6}"/>
              </a:ext>
            </a:extLst>
          </p:cNvPr>
          <p:cNvSpPr/>
          <p:nvPr/>
        </p:nvSpPr>
        <p:spPr bwMode="auto">
          <a:xfrm>
            <a:off x="2509284" y="4622996"/>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2" name="Rectangle 151">
            <a:extLst>
              <a:ext uri="{FF2B5EF4-FFF2-40B4-BE49-F238E27FC236}">
                <a16:creationId xmlns:a16="http://schemas.microsoft.com/office/drawing/2014/main" id="{BF95B807-9570-C04D-8CD2-86B45155397D}"/>
              </a:ext>
            </a:extLst>
          </p:cNvPr>
          <p:cNvSpPr/>
          <p:nvPr/>
        </p:nvSpPr>
        <p:spPr bwMode="auto">
          <a:xfrm>
            <a:off x="2689108" y="4622996"/>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3" name="Rectangle 152">
            <a:extLst>
              <a:ext uri="{FF2B5EF4-FFF2-40B4-BE49-F238E27FC236}">
                <a16:creationId xmlns:a16="http://schemas.microsoft.com/office/drawing/2014/main" id="{592BBFD9-7711-B048-8F4A-B61826C860EA}"/>
              </a:ext>
            </a:extLst>
          </p:cNvPr>
          <p:cNvSpPr/>
          <p:nvPr/>
        </p:nvSpPr>
        <p:spPr bwMode="auto">
          <a:xfrm>
            <a:off x="2868932" y="4622996"/>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4" name="Rectangle 153">
            <a:extLst>
              <a:ext uri="{FF2B5EF4-FFF2-40B4-BE49-F238E27FC236}">
                <a16:creationId xmlns:a16="http://schemas.microsoft.com/office/drawing/2014/main" id="{0291901B-6065-1042-AC90-64BE07712A34}"/>
              </a:ext>
            </a:extLst>
          </p:cNvPr>
          <p:cNvSpPr/>
          <p:nvPr/>
        </p:nvSpPr>
        <p:spPr bwMode="auto">
          <a:xfrm>
            <a:off x="3050009" y="4622996"/>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5" name="Rectangle 154">
            <a:extLst>
              <a:ext uri="{FF2B5EF4-FFF2-40B4-BE49-F238E27FC236}">
                <a16:creationId xmlns:a16="http://schemas.microsoft.com/office/drawing/2014/main" id="{FFCC85EC-390F-6B48-8CB1-55DDF7371BA0}"/>
              </a:ext>
            </a:extLst>
          </p:cNvPr>
          <p:cNvSpPr/>
          <p:nvPr/>
        </p:nvSpPr>
        <p:spPr bwMode="auto">
          <a:xfrm>
            <a:off x="3380554" y="4620782"/>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6" name="Rectangle 155">
            <a:extLst>
              <a:ext uri="{FF2B5EF4-FFF2-40B4-BE49-F238E27FC236}">
                <a16:creationId xmlns:a16="http://schemas.microsoft.com/office/drawing/2014/main" id="{ED9DFC10-CF66-3E4B-86DD-8E09205935B9}"/>
              </a:ext>
            </a:extLst>
          </p:cNvPr>
          <p:cNvSpPr/>
          <p:nvPr/>
        </p:nvSpPr>
        <p:spPr bwMode="auto">
          <a:xfrm>
            <a:off x="3560378" y="4620782"/>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7" name="Rectangle 156">
            <a:extLst>
              <a:ext uri="{FF2B5EF4-FFF2-40B4-BE49-F238E27FC236}">
                <a16:creationId xmlns:a16="http://schemas.microsoft.com/office/drawing/2014/main" id="{01267770-E9D9-C541-8E74-5C309E89DC79}"/>
              </a:ext>
            </a:extLst>
          </p:cNvPr>
          <p:cNvSpPr/>
          <p:nvPr/>
        </p:nvSpPr>
        <p:spPr bwMode="auto">
          <a:xfrm>
            <a:off x="3740202" y="4620782"/>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58" name="Rectangle 157">
            <a:extLst>
              <a:ext uri="{FF2B5EF4-FFF2-40B4-BE49-F238E27FC236}">
                <a16:creationId xmlns:a16="http://schemas.microsoft.com/office/drawing/2014/main" id="{7414FC69-A804-5444-BD05-00A9FCB07831}"/>
              </a:ext>
            </a:extLst>
          </p:cNvPr>
          <p:cNvSpPr/>
          <p:nvPr/>
        </p:nvSpPr>
        <p:spPr bwMode="auto">
          <a:xfrm>
            <a:off x="3921279" y="4620782"/>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5" name="Rectangle 174">
            <a:extLst>
              <a:ext uri="{FF2B5EF4-FFF2-40B4-BE49-F238E27FC236}">
                <a16:creationId xmlns:a16="http://schemas.microsoft.com/office/drawing/2014/main" id="{0E35788D-CF74-DA48-88F7-5D47016DE4FB}"/>
              </a:ext>
            </a:extLst>
          </p:cNvPr>
          <p:cNvSpPr/>
          <p:nvPr/>
        </p:nvSpPr>
        <p:spPr bwMode="auto">
          <a:xfrm>
            <a:off x="760766" y="5222697"/>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6" name="Rectangle 175">
            <a:extLst>
              <a:ext uri="{FF2B5EF4-FFF2-40B4-BE49-F238E27FC236}">
                <a16:creationId xmlns:a16="http://schemas.microsoft.com/office/drawing/2014/main" id="{075CBD88-F09F-2F49-BD4C-23F259060412}"/>
              </a:ext>
            </a:extLst>
          </p:cNvPr>
          <p:cNvSpPr/>
          <p:nvPr/>
        </p:nvSpPr>
        <p:spPr bwMode="auto">
          <a:xfrm>
            <a:off x="949304" y="5222697"/>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7" name="Rectangle 176">
            <a:extLst>
              <a:ext uri="{FF2B5EF4-FFF2-40B4-BE49-F238E27FC236}">
                <a16:creationId xmlns:a16="http://schemas.microsoft.com/office/drawing/2014/main" id="{9E82239F-568C-964B-A7B1-C0D12CD4635E}"/>
              </a:ext>
            </a:extLst>
          </p:cNvPr>
          <p:cNvSpPr/>
          <p:nvPr/>
        </p:nvSpPr>
        <p:spPr bwMode="auto">
          <a:xfrm>
            <a:off x="1137166" y="5222697"/>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8" name="Rectangle 177">
            <a:extLst>
              <a:ext uri="{FF2B5EF4-FFF2-40B4-BE49-F238E27FC236}">
                <a16:creationId xmlns:a16="http://schemas.microsoft.com/office/drawing/2014/main" id="{FD09401E-0F6D-D441-83BE-2347A3000F61}"/>
              </a:ext>
            </a:extLst>
          </p:cNvPr>
          <p:cNvSpPr/>
          <p:nvPr/>
        </p:nvSpPr>
        <p:spPr bwMode="auto">
          <a:xfrm>
            <a:off x="1321642" y="5222697"/>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79" name="Rectangle 178">
            <a:extLst>
              <a:ext uri="{FF2B5EF4-FFF2-40B4-BE49-F238E27FC236}">
                <a16:creationId xmlns:a16="http://schemas.microsoft.com/office/drawing/2014/main" id="{E6D02725-B3A2-4A4C-B840-A0E294B625ED}"/>
              </a:ext>
            </a:extLst>
          </p:cNvPr>
          <p:cNvSpPr/>
          <p:nvPr/>
        </p:nvSpPr>
        <p:spPr bwMode="auto">
          <a:xfrm>
            <a:off x="1639330" y="5222697"/>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0" name="Rectangle 179">
            <a:extLst>
              <a:ext uri="{FF2B5EF4-FFF2-40B4-BE49-F238E27FC236}">
                <a16:creationId xmlns:a16="http://schemas.microsoft.com/office/drawing/2014/main" id="{C86FF6C4-44ED-B54C-829E-F1B40B7BA859}"/>
              </a:ext>
            </a:extLst>
          </p:cNvPr>
          <p:cNvSpPr/>
          <p:nvPr/>
        </p:nvSpPr>
        <p:spPr bwMode="auto">
          <a:xfrm>
            <a:off x="1827868" y="5222697"/>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1" name="Rectangle 180">
            <a:extLst>
              <a:ext uri="{FF2B5EF4-FFF2-40B4-BE49-F238E27FC236}">
                <a16:creationId xmlns:a16="http://schemas.microsoft.com/office/drawing/2014/main" id="{C23E3852-0A26-9945-856C-C31065F2430A}"/>
              </a:ext>
            </a:extLst>
          </p:cNvPr>
          <p:cNvSpPr/>
          <p:nvPr/>
        </p:nvSpPr>
        <p:spPr bwMode="auto">
          <a:xfrm>
            <a:off x="2015730" y="5222697"/>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2" name="Rectangle 181">
            <a:extLst>
              <a:ext uri="{FF2B5EF4-FFF2-40B4-BE49-F238E27FC236}">
                <a16:creationId xmlns:a16="http://schemas.microsoft.com/office/drawing/2014/main" id="{95E31ADD-BB27-6F4C-8561-5530774D680D}"/>
              </a:ext>
            </a:extLst>
          </p:cNvPr>
          <p:cNvSpPr/>
          <p:nvPr/>
        </p:nvSpPr>
        <p:spPr bwMode="auto">
          <a:xfrm>
            <a:off x="2200206" y="5222697"/>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3" name="Rectangle 182">
            <a:extLst>
              <a:ext uri="{FF2B5EF4-FFF2-40B4-BE49-F238E27FC236}">
                <a16:creationId xmlns:a16="http://schemas.microsoft.com/office/drawing/2014/main" id="{0DA61821-7C32-3342-9E3C-9F1A04BDF1CB}"/>
              </a:ext>
            </a:extLst>
          </p:cNvPr>
          <p:cNvSpPr/>
          <p:nvPr/>
        </p:nvSpPr>
        <p:spPr bwMode="auto">
          <a:xfrm>
            <a:off x="2512648" y="5222697"/>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4" name="Rectangle 183">
            <a:extLst>
              <a:ext uri="{FF2B5EF4-FFF2-40B4-BE49-F238E27FC236}">
                <a16:creationId xmlns:a16="http://schemas.microsoft.com/office/drawing/2014/main" id="{A1445707-CFB8-E540-B75B-FB909AAEF59C}"/>
              </a:ext>
            </a:extLst>
          </p:cNvPr>
          <p:cNvSpPr/>
          <p:nvPr/>
        </p:nvSpPr>
        <p:spPr bwMode="auto">
          <a:xfrm>
            <a:off x="2701186" y="5222697"/>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5" name="Rectangle 184">
            <a:extLst>
              <a:ext uri="{FF2B5EF4-FFF2-40B4-BE49-F238E27FC236}">
                <a16:creationId xmlns:a16="http://schemas.microsoft.com/office/drawing/2014/main" id="{AE4B5BBD-CB2D-AF49-8991-07E84572C7CA}"/>
              </a:ext>
            </a:extLst>
          </p:cNvPr>
          <p:cNvSpPr/>
          <p:nvPr/>
        </p:nvSpPr>
        <p:spPr bwMode="auto">
          <a:xfrm>
            <a:off x="2889048" y="5222697"/>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6" name="Rectangle 185">
            <a:extLst>
              <a:ext uri="{FF2B5EF4-FFF2-40B4-BE49-F238E27FC236}">
                <a16:creationId xmlns:a16="http://schemas.microsoft.com/office/drawing/2014/main" id="{5492F4A1-28FC-6C49-9990-5448A5A7CF9D}"/>
              </a:ext>
            </a:extLst>
          </p:cNvPr>
          <p:cNvSpPr/>
          <p:nvPr/>
        </p:nvSpPr>
        <p:spPr bwMode="auto">
          <a:xfrm>
            <a:off x="3073524" y="5222697"/>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7" name="Rectangle 186">
            <a:extLst>
              <a:ext uri="{FF2B5EF4-FFF2-40B4-BE49-F238E27FC236}">
                <a16:creationId xmlns:a16="http://schemas.microsoft.com/office/drawing/2014/main" id="{74D28DF7-DC40-7F4F-9036-1C9C6E4D2F88}"/>
              </a:ext>
            </a:extLst>
          </p:cNvPr>
          <p:cNvSpPr/>
          <p:nvPr/>
        </p:nvSpPr>
        <p:spPr bwMode="auto">
          <a:xfrm>
            <a:off x="3381589" y="5222697"/>
            <a:ext cx="155448" cy="152400"/>
          </a:xfrm>
          <a:prstGeom prst="rect">
            <a:avLst/>
          </a:prstGeom>
          <a:solidFill>
            <a:schemeClr val="accent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8" name="Rectangle 187">
            <a:extLst>
              <a:ext uri="{FF2B5EF4-FFF2-40B4-BE49-F238E27FC236}">
                <a16:creationId xmlns:a16="http://schemas.microsoft.com/office/drawing/2014/main" id="{61902788-1104-DB4B-826B-9B0478F318C4}"/>
              </a:ext>
            </a:extLst>
          </p:cNvPr>
          <p:cNvSpPr/>
          <p:nvPr/>
        </p:nvSpPr>
        <p:spPr bwMode="auto">
          <a:xfrm>
            <a:off x="3570127" y="5222697"/>
            <a:ext cx="155448" cy="152400"/>
          </a:xfrm>
          <a:prstGeom prst="rect">
            <a:avLst/>
          </a:prstGeom>
          <a:solidFill>
            <a:schemeClr val="accent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89" name="Rectangle 188">
            <a:extLst>
              <a:ext uri="{FF2B5EF4-FFF2-40B4-BE49-F238E27FC236}">
                <a16:creationId xmlns:a16="http://schemas.microsoft.com/office/drawing/2014/main" id="{9573AF1C-077E-8242-A8EF-ED9EF562E1B5}"/>
              </a:ext>
            </a:extLst>
          </p:cNvPr>
          <p:cNvSpPr/>
          <p:nvPr/>
        </p:nvSpPr>
        <p:spPr bwMode="auto">
          <a:xfrm>
            <a:off x="3757989" y="5222697"/>
            <a:ext cx="155448" cy="152400"/>
          </a:xfrm>
          <a:prstGeom prst="rect">
            <a:avLst/>
          </a:prstGeom>
          <a:solidFill>
            <a:schemeClr val="tx1">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sp>
        <p:nvSpPr>
          <p:cNvPr id="190" name="Rectangle 189">
            <a:extLst>
              <a:ext uri="{FF2B5EF4-FFF2-40B4-BE49-F238E27FC236}">
                <a16:creationId xmlns:a16="http://schemas.microsoft.com/office/drawing/2014/main" id="{76688C47-D865-7442-95D2-17137E7C5A5F}"/>
              </a:ext>
            </a:extLst>
          </p:cNvPr>
          <p:cNvSpPr/>
          <p:nvPr/>
        </p:nvSpPr>
        <p:spPr bwMode="auto">
          <a:xfrm>
            <a:off x="3942465" y="5222697"/>
            <a:ext cx="155448" cy="152400"/>
          </a:xfrm>
          <a:prstGeom prst="rect">
            <a:avLst/>
          </a:prstGeom>
          <a:solidFill>
            <a:schemeClr val="tx2">
              <a:lumMod val="75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itchFamily="34" charset="0"/>
            </a:endParaRPr>
          </a:p>
        </p:txBody>
      </p:sp>
      <p:cxnSp>
        <p:nvCxnSpPr>
          <p:cNvPr id="191" name="Straight Connector 190">
            <a:extLst>
              <a:ext uri="{FF2B5EF4-FFF2-40B4-BE49-F238E27FC236}">
                <a16:creationId xmlns:a16="http://schemas.microsoft.com/office/drawing/2014/main" id="{6EB88948-0743-7A47-95C8-DECCBC26B5D9}"/>
              </a:ext>
            </a:extLst>
          </p:cNvPr>
          <p:cNvCxnSpPr>
            <a:cxnSpLocks/>
            <a:stCxn id="143" idx="2"/>
            <a:endCxn id="175" idx="0"/>
          </p:cNvCxnSpPr>
          <p:nvPr/>
        </p:nvCxnSpPr>
        <p:spPr bwMode="auto">
          <a:xfrm flipH="1">
            <a:off x="838490" y="4773182"/>
            <a:ext cx="16171"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D64464-B965-2A4A-94A3-7309AE30D238}"/>
              </a:ext>
            </a:extLst>
          </p:cNvPr>
          <p:cNvCxnSpPr>
            <a:cxnSpLocks/>
            <a:stCxn id="144" idx="2"/>
            <a:endCxn id="179" idx="0"/>
          </p:cNvCxnSpPr>
          <p:nvPr/>
        </p:nvCxnSpPr>
        <p:spPr bwMode="auto">
          <a:xfrm>
            <a:off x="1034485" y="4773182"/>
            <a:ext cx="682569"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0D36EAE7-4126-9841-B9B9-FC693A9EA03A}"/>
              </a:ext>
            </a:extLst>
          </p:cNvPr>
          <p:cNvCxnSpPr>
            <a:cxnSpLocks/>
            <a:stCxn id="145" idx="2"/>
            <a:endCxn id="183" idx="0"/>
          </p:cNvCxnSpPr>
          <p:nvPr/>
        </p:nvCxnSpPr>
        <p:spPr bwMode="auto">
          <a:xfrm>
            <a:off x="1214309" y="4773182"/>
            <a:ext cx="1376063"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696207BA-1472-9E42-9DDA-DDF53984C465}"/>
              </a:ext>
            </a:extLst>
          </p:cNvPr>
          <p:cNvCxnSpPr>
            <a:cxnSpLocks/>
            <a:stCxn id="146" idx="2"/>
            <a:endCxn id="187" idx="0"/>
          </p:cNvCxnSpPr>
          <p:nvPr/>
        </p:nvCxnSpPr>
        <p:spPr bwMode="auto">
          <a:xfrm>
            <a:off x="1395386" y="4773182"/>
            <a:ext cx="2063927"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3FD37C2C-14D1-AF4F-AFC6-8006BE883236}"/>
              </a:ext>
            </a:extLst>
          </p:cNvPr>
          <p:cNvCxnSpPr>
            <a:cxnSpLocks/>
            <a:stCxn id="147" idx="2"/>
            <a:endCxn id="176" idx="0"/>
          </p:cNvCxnSpPr>
          <p:nvPr/>
        </p:nvCxnSpPr>
        <p:spPr bwMode="auto">
          <a:xfrm flipH="1">
            <a:off x="1027028" y="4773182"/>
            <a:ext cx="694558"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6" name="Straight Connector 195">
            <a:extLst>
              <a:ext uri="{FF2B5EF4-FFF2-40B4-BE49-F238E27FC236}">
                <a16:creationId xmlns:a16="http://schemas.microsoft.com/office/drawing/2014/main" id="{C487336C-227E-AA42-B9A1-D07E8B9FC66B}"/>
              </a:ext>
            </a:extLst>
          </p:cNvPr>
          <p:cNvCxnSpPr>
            <a:cxnSpLocks/>
            <a:stCxn id="148" idx="2"/>
            <a:endCxn id="180" idx="0"/>
          </p:cNvCxnSpPr>
          <p:nvPr/>
        </p:nvCxnSpPr>
        <p:spPr bwMode="auto">
          <a:xfrm>
            <a:off x="1901410" y="4773182"/>
            <a:ext cx="4182"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E6DC9BDB-54AE-B94C-9A78-C85D0AECD2AF}"/>
              </a:ext>
            </a:extLst>
          </p:cNvPr>
          <p:cNvCxnSpPr>
            <a:cxnSpLocks/>
            <a:stCxn id="149" idx="2"/>
            <a:endCxn id="184" idx="0"/>
          </p:cNvCxnSpPr>
          <p:nvPr/>
        </p:nvCxnSpPr>
        <p:spPr bwMode="auto">
          <a:xfrm>
            <a:off x="2081234" y="4773182"/>
            <a:ext cx="697676"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8E9A894C-2991-0F4A-98A5-9235506B4451}"/>
              </a:ext>
            </a:extLst>
          </p:cNvPr>
          <p:cNvCxnSpPr>
            <a:cxnSpLocks/>
            <a:stCxn id="150" idx="2"/>
            <a:endCxn id="188" idx="0"/>
          </p:cNvCxnSpPr>
          <p:nvPr/>
        </p:nvCxnSpPr>
        <p:spPr bwMode="auto">
          <a:xfrm>
            <a:off x="2262311" y="4773182"/>
            <a:ext cx="1385540"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DF5DD3E8-A747-2541-9D04-BDC3946E5452}"/>
              </a:ext>
            </a:extLst>
          </p:cNvPr>
          <p:cNvCxnSpPr>
            <a:cxnSpLocks/>
            <a:stCxn id="151" idx="2"/>
            <a:endCxn id="177" idx="0"/>
          </p:cNvCxnSpPr>
          <p:nvPr/>
        </p:nvCxnSpPr>
        <p:spPr bwMode="auto">
          <a:xfrm flipH="1">
            <a:off x="1214890" y="4775396"/>
            <a:ext cx="1372118" cy="447301"/>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DA9489F6-49DD-5D4C-A03E-2B42A4407A2A}"/>
              </a:ext>
            </a:extLst>
          </p:cNvPr>
          <p:cNvCxnSpPr>
            <a:cxnSpLocks/>
            <a:stCxn id="152" idx="2"/>
            <a:endCxn id="181" idx="0"/>
          </p:cNvCxnSpPr>
          <p:nvPr/>
        </p:nvCxnSpPr>
        <p:spPr bwMode="auto">
          <a:xfrm flipH="1">
            <a:off x="2093454" y="4775396"/>
            <a:ext cx="673378" cy="447301"/>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A6EAAF39-D454-5143-9741-197E7FB01F39}"/>
              </a:ext>
            </a:extLst>
          </p:cNvPr>
          <p:cNvCxnSpPr>
            <a:cxnSpLocks/>
            <a:stCxn id="153" idx="2"/>
            <a:endCxn id="185" idx="0"/>
          </p:cNvCxnSpPr>
          <p:nvPr/>
        </p:nvCxnSpPr>
        <p:spPr bwMode="auto">
          <a:xfrm>
            <a:off x="2946656" y="4775396"/>
            <a:ext cx="20116" cy="447301"/>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E68BD951-B737-D842-AF04-48BD32BB336C}"/>
              </a:ext>
            </a:extLst>
          </p:cNvPr>
          <p:cNvCxnSpPr>
            <a:cxnSpLocks/>
            <a:stCxn id="154" idx="2"/>
            <a:endCxn id="189" idx="0"/>
          </p:cNvCxnSpPr>
          <p:nvPr/>
        </p:nvCxnSpPr>
        <p:spPr bwMode="auto">
          <a:xfrm>
            <a:off x="3127733" y="4775396"/>
            <a:ext cx="707980" cy="447301"/>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BBCC5D80-CAEC-2C43-AF9B-EED5D048215F}"/>
              </a:ext>
            </a:extLst>
          </p:cNvPr>
          <p:cNvCxnSpPr>
            <a:cxnSpLocks/>
            <a:stCxn id="155" idx="2"/>
            <a:endCxn id="178" idx="0"/>
          </p:cNvCxnSpPr>
          <p:nvPr/>
        </p:nvCxnSpPr>
        <p:spPr bwMode="auto">
          <a:xfrm flipH="1">
            <a:off x="1399366" y="4773182"/>
            <a:ext cx="2058912"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AEB5D463-6E79-2347-8263-98DE4C2C9A7A}"/>
              </a:ext>
            </a:extLst>
          </p:cNvPr>
          <p:cNvCxnSpPr>
            <a:cxnSpLocks/>
            <a:stCxn id="156" idx="2"/>
            <a:endCxn id="182" idx="0"/>
          </p:cNvCxnSpPr>
          <p:nvPr/>
        </p:nvCxnSpPr>
        <p:spPr bwMode="auto">
          <a:xfrm flipH="1">
            <a:off x="2277930" y="4773182"/>
            <a:ext cx="1360172"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2E46FFB0-4A6C-FF44-9E51-C81DB913BCF4}"/>
              </a:ext>
            </a:extLst>
          </p:cNvPr>
          <p:cNvCxnSpPr>
            <a:cxnSpLocks/>
            <a:stCxn id="157" idx="2"/>
            <a:endCxn id="186" idx="0"/>
          </p:cNvCxnSpPr>
          <p:nvPr/>
        </p:nvCxnSpPr>
        <p:spPr bwMode="auto">
          <a:xfrm flipH="1">
            <a:off x="3151248" y="4773182"/>
            <a:ext cx="666678"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07E0D81F-2816-4C48-ABF9-E61808F26CFA}"/>
              </a:ext>
            </a:extLst>
          </p:cNvPr>
          <p:cNvCxnSpPr>
            <a:cxnSpLocks/>
            <a:stCxn id="158" idx="2"/>
            <a:endCxn id="190" idx="0"/>
          </p:cNvCxnSpPr>
          <p:nvPr/>
        </p:nvCxnSpPr>
        <p:spPr bwMode="auto">
          <a:xfrm>
            <a:off x="3999003" y="4773182"/>
            <a:ext cx="21186" cy="44951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40A4E3EF-3B3A-004A-8EFA-355281B59D83}"/>
              </a:ext>
            </a:extLst>
          </p:cNvPr>
          <p:cNvCxnSpPr>
            <a:cxnSpLocks/>
            <a:stCxn id="112" idx="2"/>
            <a:endCxn id="138" idx="0"/>
          </p:cNvCxnSpPr>
          <p:nvPr/>
        </p:nvCxnSpPr>
        <p:spPr bwMode="auto">
          <a:xfrm>
            <a:off x="1119647" y="5427117"/>
            <a:ext cx="106071" cy="35832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FEFD7FAD-346B-CC47-9869-873811955A70}"/>
              </a:ext>
            </a:extLst>
          </p:cNvPr>
          <p:cNvCxnSpPr>
            <a:cxnSpLocks/>
            <a:stCxn id="111" idx="2"/>
            <a:endCxn id="139" idx="0"/>
          </p:cNvCxnSpPr>
          <p:nvPr/>
        </p:nvCxnSpPr>
        <p:spPr bwMode="auto">
          <a:xfrm>
            <a:off x="1996568" y="5427117"/>
            <a:ext cx="44609" cy="35832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9BC939A1-2871-7041-AFD3-BC7B780DB600}"/>
              </a:ext>
            </a:extLst>
          </p:cNvPr>
          <p:cNvCxnSpPr>
            <a:cxnSpLocks/>
            <a:stCxn id="109" idx="2"/>
            <a:endCxn id="140" idx="0"/>
          </p:cNvCxnSpPr>
          <p:nvPr/>
        </p:nvCxnSpPr>
        <p:spPr bwMode="auto">
          <a:xfrm flipH="1">
            <a:off x="2837755" y="5427117"/>
            <a:ext cx="27495" cy="35832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57FD7515-784E-254C-A44E-E9E84F220597}"/>
              </a:ext>
            </a:extLst>
          </p:cNvPr>
          <p:cNvCxnSpPr>
            <a:cxnSpLocks/>
            <a:stCxn id="110" idx="2"/>
            <a:endCxn id="141" idx="0"/>
          </p:cNvCxnSpPr>
          <p:nvPr/>
        </p:nvCxnSpPr>
        <p:spPr bwMode="auto">
          <a:xfrm flipH="1">
            <a:off x="3641471" y="5427117"/>
            <a:ext cx="97104" cy="358324"/>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2" name="TextBox 211">
            <a:extLst>
              <a:ext uri="{FF2B5EF4-FFF2-40B4-BE49-F238E27FC236}">
                <a16:creationId xmlns:a16="http://schemas.microsoft.com/office/drawing/2014/main" id="{F979BB6C-753F-2C47-A37B-AE675AE5D88C}"/>
              </a:ext>
            </a:extLst>
          </p:cNvPr>
          <p:cNvSpPr txBox="1"/>
          <p:nvPr/>
        </p:nvSpPr>
        <p:spPr>
          <a:xfrm>
            <a:off x="4293993" y="5703942"/>
            <a:ext cx="513282" cy="338554"/>
          </a:xfrm>
          <a:prstGeom prst="rect">
            <a:avLst/>
          </a:prstGeom>
          <a:noFill/>
        </p:spPr>
        <p:txBody>
          <a:bodyPr wrap="none" rtlCol="0">
            <a:spAutoFit/>
          </a:bodyPr>
          <a:lstStyle/>
          <a:p>
            <a:r>
              <a:rPr lang="en-US" sz="1600" dirty="0">
                <a:solidFill>
                  <a:schemeClr val="tx1">
                    <a:lumMod val="85000"/>
                    <a:lumOff val="15000"/>
                  </a:schemeClr>
                </a:solidFill>
              </a:rPr>
              <a:t>File</a:t>
            </a:r>
          </a:p>
        </p:txBody>
      </p:sp>
      <p:cxnSp>
        <p:nvCxnSpPr>
          <p:cNvPr id="213" name="Straight Arrow Connector 212">
            <a:extLst>
              <a:ext uri="{FF2B5EF4-FFF2-40B4-BE49-F238E27FC236}">
                <a16:creationId xmlns:a16="http://schemas.microsoft.com/office/drawing/2014/main" id="{9598E88D-14B6-9A46-83D0-FD712A04618E}"/>
              </a:ext>
            </a:extLst>
          </p:cNvPr>
          <p:cNvCxnSpPr>
            <a:cxnSpLocks/>
            <a:stCxn id="212" idx="1"/>
          </p:cNvCxnSpPr>
          <p:nvPr/>
        </p:nvCxnSpPr>
        <p:spPr bwMode="auto">
          <a:xfrm flipH="1">
            <a:off x="4044631" y="5873219"/>
            <a:ext cx="24936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14" name="TextBox 213">
            <a:extLst>
              <a:ext uri="{FF2B5EF4-FFF2-40B4-BE49-F238E27FC236}">
                <a16:creationId xmlns:a16="http://schemas.microsoft.com/office/drawing/2014/main" id="{E16B974F-3E39-9440-ADA6-45F5E7CE0230}"/>
              </a:ext>
            </a:extLst>
          </p:cNvPr>
          <p:cNvSpPr txBox="1"/>
          <p:nvPr/>
        </p:nvSpPr>
        <p:spPr>
          <a:xfrm>
            <a:off x="4298595" y="6064281"/>
            <a:ext cx="1382110" cy="338554"/>
          </a:xfrm>
          <a:prstGeom prst="rect">
            <a:avLst/>
          </a:prstGeom>
          <a:noFill/>
        </p:spPr>
        <p:txBody>
          <a:bodyPr wrap="none" rtlCol="0">
            <a:spAutoFit/>
          </a:bodyPr>
          <a:lstStyle/>
          <a:p>
            <a:r>
              <a:rPr lang="en-US" sz="1600" dirty="0">
                <a:solidFill>
                  <a:schemeClr val="tx1">
                    <a:lumMod val="85000"/>
                    <a:lumOff val="15000"/>
                  </a:schemeClr>
                </a:solidFill>
              </a:rPr>
              <a:t>Data Servers</a:t>
            </a:r>
          </a:p>
        </p:txBody>
      </p:sp>
      <p:cxnSp>
        <p:nvCxnSpPr>
          <p:cNvPr id="215" name="Straight Arrow Connector 214">
            <a:extLst>
              <a:ext uri="{FF2B5EF4-FFF2-40B4-BE49-F238E27FC236}">
                <a16:creationId xmlns:a16="http://schemas.microsoft.com/office/drawing/2014/main" id="{12D8A9EF-F81A-604D-8510-96EFE77870A4}"/>
              </a:ext>
            </a:extLst>
          </p:cNvPr>
          <p:cNvCxnSpPr>
            <a:cxnSpLocks/>
            <a:stCxn id="214" idx="1"/>
            <a:endCxn id="125" idx="4"/>
          </p:cNvCxnSpPr>
          <p:nvPr/>
        </p:nvCxnSpPr>
        <p:spPr bwMode="auto">
          <a:xfrm flipH="1">
            <a:off x="3828687" y="6233558"/>
            <a:ext cx="469908"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16" name="TextBox 215">
            <a:extLst>
              <a:ext uri="{FF2B5EF4-FFF2-40B4-BE49-F238E27FC236}">
                <a16:creationId xmlns:a16="http://schemas.microsoft.com/office/drawing/2014/main" id="{86B8826A-B2FE-4B40-9349-544E879067F4}"/>
              </a:ext>
            </a:extLst>
          </p:cNvPr>
          <p:cNvSpPr txBox="1"/>
          <p:nvPr/>
        </p:nvSpPr>
        <p:spPr>
          <a:xfrm>
            <a:off x="737463" y="3815999"/>
            <a:ext cx="862737" cy="369332"/>
          </a:xfrm>
          <a:prstGeom prst="rect">
            <a:avLst/>
          </a:prstGeom>
          <a:noFill/>
        </p:spPr>
        <p:txBody>
          <a:bodyPr wrap="square" rtlCol="0">
            <a:spAutoFit/>
          </a:bodyPr>
          <a:lstStyle/>
          <a:p>
            <a:r>
              <a:rPr lang="en-US" dirty="0">
                <a:solidFill>
                  <a:schemeClr val="tx1">
                    <a:lumMod val="85000"/>
                    <a:lumOff val="15000"/>
                  </a:schemeClr>
                </a:solidFill>
                <a:latin typeface="Calibri"/>
              </a:rPr>
              <a:t>Node 0</a:t>
            </a:r>
          </a:p>
        </p:txBody>
      </p:sp>
      <p:sp>
        <p:nvSpPr>
          <p:cNvPr id="217" name="TextBox 216">
            <a:extLst>
              <a:ext uri="{FF2B5EF4-FFF2-40B4-BE49-F238E27FC236}">
                <a16:creationId xmlns:a16="http://schemas.microsoft.com/office/drawing/2014/main" id="{D219DB75-D650-0649-9D43-15FF53717D72}"/>
              </a:ext>
            </a:extLst>
          </p:cNvPr>
          <p:cNvSpPr txBox="1"/>
          <p:nvPr/>
        </p:nvSpPr>
        <p:spPr>
          <a:xfrm>
            <a:off x="1588317" y="3815999"/>
            <a:ext cx="862737" cy="369332"/>
          </a:xfrm>
          <a:prstGeom prst="rect">
            <a:avLst/>
          </a:prstGeom>
          <a:noFill/>
        </p:spPr>
        <p:txBody>
          <a:bodyPr wrap="square" rtlCol="0">
            <a:spAutoFit/>
          </a:bodyPr>
          <a:lstStyle/>
          <a:p>
            <a:r>
              <a:rPr lang="en-US" dirty="0">
                <a:solidFill>
                  <a:schemeClr val="tx1">
                    <a:lumMod val="85000"/>
                    <a:lumOff val="15000"/>
                  </a:schemeClr>
                </a:solidFill>
                <a:latin typeface="Calibri"/>
              </a:rPr>
              <a:t>Node 1</a:t>
            </a:r>
          </a:p>
        </p:txBody>
      </p:sp>
      <p:sp>
        <p:nvSpPr>
          <p:cNvPr id="218" name="TextBox 217">
            <a:extLst>
              <a:ext uri="{FF2B5EF4-FFF2-40B4-BE49-F238E27FC236}">
                <a16:creationId xmlns:a16="http://schemas.microsoft.com/office/drawing/2014/main" id="{6AEF5D18-9FF8-2448-8A96-F3CD87E8DE62}"/>
              </a:ext>
            </a:extLst>
          </p:cNvPr>
          <p:cNvSpPr txBox="1"/>
          <p:nvPr/>
        </p:nvSpPr>
        <p:spPr>
          <a:xfrm>
            <a:off x="2456421" y="3822739"/>
            <a:ext cx="862737" cy="369332"/>
          </a:xfrm>
          <a:prstGeom prst="rect">
            <a:avLst/>
          </a:prstGeom>
          <a:noFill/>
        </p:spPr>
        <p:txBody>
          <a:bodyPr wrap="square" rtlCol="0">
            <a:spAutoFit/>
          </a:bodyPr>
          <a:lstStyle/>
          <a:p>
            <a:r>
              <a:rPr lang="en-US" dirty="0">
                <a:solidFill>
                  <a:schemeClr val="tx1">
                    <a:lumMod val="85000"/>
                    <a:lumOff val="15000"/>
                  </a:schemeClr>
                </a:solidFill>
                <a:latin typeface="Calibri"/>
              </a:rPr>
              <a:t>Node 2</a:t>
            </a:r>
          </a:p>
        </p:txBody>
      </p:sp>
      <p:sp>
        <p:nvSpPr>
          <p:cNvPr id="219" name="TextBox 218">
            <a:extLst>
              <a:ext uri="{FF2B5EF4-FFF2-40B4-BE49-F238E27FC236}">
                <a16:creationId xmlns:a16="http://schemas.microsoft.com/office/drawing/2014/main" id="{08DCFB6B-B329-014F-907F-AD6EEA0FE359}"/>
              </a:ext>
            </a:extLst>
          </p:cNvPr>
          <p:cNvSpPr txBox="1"/>
          <p:nvPr/>
        </p:nvSpPr>
        <p:spPr>
          <a:xfrm>
            <a:off x="3316394" y="3824375"/>
            <a:ext cx="862737" cy="369332"/>
          </a:xfrm>
          <a:prstGeom prst="rect">
            <a:avLst/>
          </a:prstGeom>
          <a:noFill/>
        </p:spPr>
        <p:txBody>
          <a:bodyPr wrap="square" rtlCol="0">
            <a:spAutoFit/>
          </a:bodyPr>
          <a:lstStyle/>
          <a:p>
            <a:r>
              <a:rPr lang="en-US" dirty="0">
                <a:solidFill>
                  <a:schemeClr val="tx1">
                    <a:lumMod val="85000"/>
                    <a:lumOff val="15000"/>
                  </a:schemeClr>
                </a:solidFill>
                <a:latin typeface="Calibri"/>
              </a:rPr>
              <a:t>Node 3</a:t>
            </a:r>
          </a:p>
        </p:txBody>
      </p:sp>
      <p:sp>
        <p:nvSpPr>
          <p:cNvPr id="220" name="Content Placeholder 2">
            <a:extLst>
              <a:ext uri="{FF2B5EF4-FFF2-40B4-BE49-F238E27FC236}">
                <a16:creationId xmlns:a16="http://schemas.microsoft.com/office/drawing/2014/main" id="{2169A042-610D-9348-84E5-BCC9B23372AA}"/>
              </a:ext>
            </a:extLst>
          </p:cNvPr>
          <p:cNvSpPr>
            <a:spLocks noGrp="1"/>
          </p:cNvSpPr>
          <p:nvPr>
            <p:ph idx="1"/>
          </p:nvPr>
        </p:nvSpPr>
        <p:spPr>
          <a:xfrm>
            <a:off x="228600" y="1005840"/>
            <a:ext cx="8686800" cy="2758139"/>
          </a:xfrm>
        </p:spPr>
        <p:txBody>
          <a:bodyPr/>
          <a:lstStyle/>
          <a:p>
            <a:pPr marL="171450" indent="-171450">
              <a:lnSpc>
                <a:spcPct val="100000"/>
              </a:lnSpc>
              <a:buClr>
                <a:schemeClr val="tx1"/>
              </a:buClr>
            </a:pPr>
            <a:r>
              <a:rPr lang="en-US" sz="2400" dirty="0">
                <a:solidFill>
                  <a:schemeClr val="tx1">
                    <a:lumMod val="85000"/>
                    <a:lumOff val="15000"/>
                  </a:schemeClr>
                </a:solidFill>
              </a:rPr>
              <a:t>Collective I/O uses </a:t>
            </a:r>
            <a:r>
              <a:rPr lang="en-US" sz="2400" b="1" dirty="0">
                <a:solidFill>
                  <a:schemeClr val="tx1">
                    <a:lumMod val="85000"/>
                    <a:lumOff val="15000"/>
                  </a:schemeClr>
                </a:solidFill>
              </a:rPr>
              <a:t>extended two phase </a:t>
            </a:r>
            <a:r>
              <a:rPr lang="en-US" sz="2400" dirty="0">
                <a:solidFill>
                  <a:schemeClr val="tx1">
                    <a:lumMod val="85000"/>
                    <a:lumOff val="15000"/>
                  </a:schemeClr>
                </a:solidFill>
              </a:rPr>
              <a:t>(ext2ph) algorithm</a:t>
            </a:r>
          </a:p>
          <a:p>
            <a:pPr marL="628650" lvl="1" indent="-171450">
              <a:lnSpc>
                <a:spcPct val="100000"/>
              </a:lnSpc>
              <a:buClr>
                <a:schemeClr val="tx1"/>
              </a:buClr>
            </a:pPr>
            <a:r>
              <a:rPr lang="en-US" sz="2000" dirty="0">
                <a:solidFill>
                  <a:schemeClr val="tx1">
                    <a:lumMod val="85000"/>
                    <a:lumOff val="15000"/>
                  </a:schemeClr>
                </a:solidFill>
              </a:rPr>
              <a:t>A subset of processes accesses the file (</a:t>
            </a:r>
            <a:r>
              <a:rPr lang="en-US" sz="2000" b="1" dirty="0">
                <a:solidFill>
                  <a:schemeClr val="tx1">
                    <a:lumMod val="85000"/>
                    <a:lumOff val="15000"/>
                  </a:schemeClr>
                </a:solidFill>
              </a:rPr>
              <a:t>aggregators</a:t>
            </a:r>
            <a:r>
              <a:rPr lang="en-US" sz="2000" dirty="0">
                <a:solidFill>
                  <a:schemeClr val="tx1">
                    <a:lumMod val="85000"/>
                    <a:lumOff val="15000"/>
                  </a:schemeClr>
                </a:solidFill>
              </a:rPr>
              <a:t>)</a:t>
            </a:r>
          </a:p>
          <a:p>
            <a:pPr marL="628650" lvl="1" indent="-171450">
              <a:lnSpc>
                <a:spcPct val="100000"/>
              </a:lnSpc>
              <a:buClr>
                <a:schemeClr val="tx1"/>
              </a:buClr>
            </a:pPr>
            <a:r>
              <a:rPr lang="en-US" sz="2000" dirty="0">
                <a:solidFill>
                  <a:schemeClr val="tx1">
                    <a:lumMod val="85000"/>
                    <a:lumOff val="15000"/>
                  </a:schemeClr>
                </a:solidFill>
              </a:rPr>
              <a:t>Aggregators access non-overlapping portions of the file (</a:t>
            </a:r>
            <a:r>
              <a:rPr lang="en-US" sz="2000" b="1" dirty="0">
                <a:solidFill>
                  <a:schemeClr val="tx1">
                    <a:lumMod val="85000"/>
                    <a:lumOff val="15000"/>
                  </a:schemeClr>
                </a:solidFill>
              </a:rPr>
              <a:t>file domains</a:t>
            </a:r>
            <a:r>
              <a:rPr lang="en-US" sz="2000" dirty="0">
                <a:solidFill>
                  <a:schemeClr val="tx1">
                    <a:lumMod val="85000"/>
                    <a:lumOff val="15000"/>
                  </a:schemeClr>
                </a:solidFill>
              </a:rPr>
              <a:t>)</a:t>
            </a:r>
          </a:p>
          <a:p>
            <a:pPr marL="628650" lvl="1" indent="-171450">
              <a:lnSpc>
                <a:spcPct val="100000"/>
              </a:lnSpc>
              <a:buClr>
                <a:schemeClr val="tx1"/>
              </a:buClr>
            </a:pPr>
            <a:r>
              <a:rPr lang="en-US" sz="2000" dirty="0">
                <a:solidFill>
                  <a:schemeClr val="tx1">
                    <a:lumMod val="85000"/>
                    <a:lumOff val="15000"/>
                  </a:schemeClr>
                </a:solidFill>
              </a:rPr>
              <a:t>I/O is carried out in two phases (consider writes, reads are inverted)</a:t>
            </a:r>
          </a:p>
          <a:p>
            <a:pPr marL="1085850" lvl="2" indent="-171450">
              <a:lnSpc>
                <a:spcPct val="100000"/>
              </a:lnSpc>
              <a:buClr>
                <a:schemeClr val="tx1"/>
              </a:buClr>
            </a:pPr>
            <a:r>
              <a:rPr lang="en-US" sz="1600" dirty="0">
                <a:solidFill>
                  <a:schemeClr val="tx1">
                    <a:lumMod val="85000"/>
                    <a:lumOff val="15000"/>
                  </a:schemeClr>
                </a:solidFill>
              </a:rPr>
              <a:t>Communication phase: all processes send data to aggregators</a:t>
            </a:r>
          </a:p>
          <a:p>
            <a:pPr marL="1085850" lvl="2" indent="-171450">
              <a:lnSpc>
                <a:spcPct val="100000"/>
              </a:lnSpc>
              <a:buClr>
                <a:schemeClr val="tx1"/>
              </a:buClr>
            </a:pPr>
            <a:r>
              <a:rPr lang="en-US" sz="1600" dirty="0">
                <a:solidFill>
                  <a:schemeClr val="tx1">
                    <a:lumMod val="85000"/>
                    <a:lumOff val="15000"/>
                  </a:schemeClr>
                </a:solidFill>
              </a:rPr>
              <a:t>I/O phase: aggregators write data to their file domains </a:t>
            </a:r>
            <a:r>
              <a:rPr lang="en-US" sz="1600" dirty="0" err="1">
                <a:solidFill>
                  <a:schemeClr val="tx1">
                    <a:lumMod val="85000"/>
                    <a:lumOff val="15000"/>
                  </a:schemeClr>
                </a:solidFill>
              </a:rPr>
              <a:t>indepently</a:t>
            </a:r>
            <a:endParaRPr lang="en-US" sz="1600" dirty="0">
              <a:solidFill>
                <a:schemeClr val="tx1">
                  <a:lumMod val="85000"/>
                  <a:lumOff val="15000"/>
                </a:schemeClr>
              </a:solidFill>
            </a:endParaRPr>
          </a:p>
          <a:p>
            <a:pPr marL="628650" lvl="1" indent="-171450">
              <a:lnSpc>
                <a:spcPct val="100000"/>
              </a:lnSpc>
              <a:buClr>
                <a:schemeClr val="tx1"/>
              </a:buClr>
            </a:pPr>
            <a:r>
              <a:rPr lang="en-US" sz="2000" dirty="0">
                <a:solidFill>
                  <a:schemeClr val="tx1">
                    <a:lumMod val="85000"/>
                    <a:lumOff val="15000"/>
                  </a:schemeClr>
                </a:solidFill>
              </a:rPr>
              <a:t>Eventually every process syncs to make sure it is safe to reuse buffers</a:t>
            </a:r>
          </a:p>
          <a:p>
            <a:pPr marL="628650" lvl="1" indent="-171450">
              <a:lnSpc>
                <a:spcPct val="100000"/>
              </a:lnSpc>
              <a:buClr>
                <a:schemeClr val="tx1"/>
              </a:buClr>
            </a:pPr>
            <a:r>
              <a:rPr lang="en-US" sz="2000" dirty="0">
                <a:solidFill>
                  <a:schemeClr val="tx1">
                    <a:lumMod val="85000"/>
                    <a:lumOff val="15000"/>
                  </a:schemeClr>
                </a:solidFill>
              </a:rPr>
              <a:t>If the file domain is large, multiple round of two phase I/O are required </a:t>
            </a:r>
          </a:p>
        </p:txBody>
      </p:sp>
    </p:spTree>
    <p:extLst>
      <p:ext uri="{BB962C8B-B14F-4D97-AF65-F5344CB8AC3E}">
        <p14:creationId xmlns:p14="http://schemas.microsoft.com/office/powerpoint/2010/main" val="3613207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a:spLocks noGrp="1"/>
          </p:cNvSpPr>
          <p:nvPr>
            <p:ph idx="1"/>
          </p:nvPr>
        </p:nvSpPr>
        <p:spPr>
          <a:xfrm>
            <a:off x="179512" y="5157192"/>
            <a:ext cx="8785101" cy="1080121"/>
          </a:xfrm>
        </p:spPr>
        <p:txBody>
          <a:bodyPr/>
          <a:lstStyle/>
          <a:p>
            <a:pPr>
              <a:buClr>
                <a:srgbClr val="002060"/>
              </a:buClr>
              <a:buFont typeface="Wingdings" charset="0"/>
              <a:buChar char="q"/>
            </a:pPr>
            <a:r>
              <a:rPr lang="en-GB" sz="1600" dirty="0" err="1">
                <a:solidFill>
                  <a:schemeClr val="tx1">
                    <a:lumMod val="85000"/>
                    <a:lumOff val="15000"/>
                  </a:schemeClr>
                </a:solidFill>
                <a:latin typeface="Courier New"/>
                <a:cs typeface="Courier New"/>
              </a:rPr>
              <a:t>MPI_Allreduce</a:t>
            </a:r>
            <a:r>
              <a:rPr lang="en-GB" sz="1600" dirty="0">
                <a:solidFill>
                  <a:schemeClr val="tx1">
                    <a:lumMod val="85000"/>
                    <a:lumOff val="15000"/>
                  </a:schemeClr>
                </a:solidFill>
                <a:latin typeface="Courier New"/>
                <a:cs typeface="Courier New"/>
              </a:rPr>
              <a:t>()</a:t>
            </a:r>
            <a:r>
              <a:rPr lang="en-GB" sz="2000" dirty="0">
                <a:solidFill>
                  <a:schemeClr val="tx1">
                    <a:lumMod val="85000"/>
                    <a:lumOff val="15000"/>
                  </a:schemeClr>
                </a:solidFill>
                <a:latin typeface="Calibri"/>
                <a:cs typeface="Calibri"/>
              </a:rPr>
              <a:t> and </a:t>
            </a:r>
            <a:r>
              <a:rPr lang="en-GB" sz="1600" dirty="0" err="1">
                <a:solidFill>
                  <a:schemeClr val="tx1">
                    <a:lumMod val="85000"/>
                    <a:lumOff val="15000"/>
                  </a:schemeClr>
                </a:solidFill>
                <a:latin typeface="Courier New"/>
                <a:cs typeface="Courier New"/>
              </a:rPr>
              <a:t>MPI_Alltoall</a:t>
            </a:r>
            <a:r>
              <a:rPr lang="en-GB" sz="1600" dirty="0">
                <a:solidFill>
                  <a:schemeClr val="tx1">
                    <a:lumMod val="85000"/>
                    <a:lumOff val="15000"/>
                  </a:schemeClr>
                </a:solidFill>
                <a:latin typeface="Courier New"/>
                <a:cs typeface="Courier New"/>
              </a:rPr>
              <a:t>()</a:t>
            </a:r>
            <a:r>
              <a:rPr lang="en-GB" sz="2000" dirty="0">
                <a:solidFill>
                  <a:schemeClr val="tx1">
                    <a:lumMod val="85000"/>
                    <a:lumOff val="15000"/>
                  </a:schemeClr>
                </a:solidFill>
                <a:latin typeface="Calibri"/>
                <a:cs typeface="Calibri"/>
              </a:rPr>
              <a:t> account for global synchronisation time</a:t>
            </a:r>
          </a:p>
          <a:p>
            <a:pPr>
              <a:buClr>
                <a:srgbClr val="002060"/>
              </a:buClr>
              <a:buFont typeface="Wingdings" charset="0"/>
              <a:buChar char="q"/>
            </a:pPr>
            <a:r>
              <a:rPr lang="en-GB" sz="1600" dirty="0" err="1">
                <a:solidFill>
                  <a:schemeClr val="tx1">
                    <a:lumMod val="85000"/>
                    <a:lumOff val="15000"/>
                  </a:schemeClr>
                </a:solidFill>
                <a:latin typeface="Courier New"/>
                <a:cs typeface="Courier New"/>
              </a:rPr>
              <a:t>MPI_Waitall</a:t>
            </a:r>
            <a:r>
              <a:rPr lang="en-GB" sz="1600" dirty="0">
                <a:solidFill>
                  <a:schemeClr val="tx1">
                    <a:lumMod val="85000"/>
                    <a:lumOff val="15000"/>
                  </a:schemeClr>
                </a:solidFill>
                <a:latin typeface="Courier New"/>
                <a:cs typeface="Courier New"/>
              </a:rPr>
              <a:t>()</a:t>
            </a:r>
            <a:r>
              <a:rPr lang="en-GB" sz="2000" dirty="0">
                <a:solidFill>
                  <a:schemeClr val="tx1">
                    <a:lumMod val="85000"/>
                    <a:lumOff val="15000"/>
                  </a:schemeClr>
                </a:solidFill>
                <a:latin typeface="Calibri"/>
                <a:cs typeface="Calibri"/>
              </a:rPr>
              <a:t> accounts for send/</a:t>
            </a:r>
            <a:r>
              <a:rPr lang="en-GB" sz="2000" dirty="0" err="1">
                <a:solidFill>
                  <a:schemeClr val="tx1">
                    <a:lumMod val="85000"/>
                    <a:lumOff val="15000"/>
                  </a:schemeClr>
                </a:solidFill>
                <a:latin typeface="Calibri"/>
                <a:cs typeface="Calibri"/>
              </a:rPr>
              <a:t>recv</a:t>
            </a:r>
            <a:r>
              <a:rPr lang="en-GB" sz="2000" dirty="0">
                <a:solidFill>
                  <a:schemeClr val="tx1">
                    <a:lumMod val="85000"/>
                    <a:lumOff val="15000"/>
                  </a:schemeClr>
                </a:solidFill>
                <a:latin typeface="Calibri"/>
                <a:cs typeface="Calibri"/>
              </a:rPr>
              <a:t> time</a:t>
            </a:r>
          </a:p>
          <a:p>
            <a:pPr>
              <a:buClr>
                <a:srgbClr val="002060"/>
              </a:buClr>
              <a:buFont typeface="Wingdings" charset="0"/>
              <a:buChar char="q"/>
            </a:pPr>
            <a:r>
              <a:rPr lang="en-GB" sz="1600" dirty="0" err="1">
                <a:solidFill>
                  <a:schemeClr val="tx1">
                    <a:lumMod val="85000"/>
                    <a:lumOff val="15000"/>
                  </a:schemeClr>
                </a:solidFill>
                <a:latin typeface="Courier New"/>
                <a:cs typeface="Courier New"/>
              </a:rPr>
              <a:t>ADIO_WriteContig</a:t>
            </a:r>
            <a:r>
              <a:rPr lang="en-GB" sz="1600" dirty="0">
                <a:solidFill>
                  <a:schemeClr val="tx1">
                    <a:lumMod val="85000"/>
                    <a:lumOff val="15000"/>
                  </a:schemeClr>
                </a:solidFill>
                <a:latin typeface="Courier New"/>
                <a:cs typeface="Courier New"/>
              </a:rPr>
              <a:t>()</a:t>
            </a:r>
            <a:r>
              <a:rPr lang="en-GB" sz="2000" dirty="0">
                <a:solidFill>
                  <a:schemeClr val="tx1">
                    <a:lumMod val="85000"/>
                    <a:lumOff val="15000"/>
                  </a:schemeClr>
                </a:solidFill>
                <a:latin typeface="Calibri"/>
                <a:cs typeface="Calibri"/>
              </a:rPr>
              <a:t> accounts  for write time</a:t>
            </a:r>
          </a:p>
        </p:txBody>
      </p:sp>
      <p:sp>
        <p:nvSpPr>
          <p:cNvPr id="17" name="Footer Placeholder 16"/>
          <p:cNvSpPr>
            <a:spLocks noGrp="1"/>
          </p:cNvSpPr>
          <p:nvPr>
            <p:ph type="ftr" sz="quarter" idx="3"/>
          </p:nvPr>
        </p:nvSpPr>
        <p:spPr/>
        <p:txBody>
          <a:bodyPr/>
          <a:lstStyle/>
          <a:p>
            <a:r>
              <a:rPr lang="en-GB"/>
              <a:t>Ph.D. Dissertation - Giuseppe Congiu</a:t>
            </a:r>
            <a:endParaRPr lang="en-GB" dirty="0"/>
          </a:p>
        </p:txBody>
      </p:sp>
      <p:sp>
        <p:nvSpPr>
          <p:cNvPr id="19" name="Slide Number Placeholder 18"/>
          <p:cNvSpPr>
            <a:spLocks noGrp="1"/>
          </p:cNvSpPr>
          <p:nvPr>
            <p:ph type="sldNum" sz="quarter" idx="4"/>
          </p:nvPr>
        </p:nvSpPr>
        <p:spPr/>
        <p:txBody>
          <a:bodyPr/>
          <a:lstStyle/>
          <a:p>
            <a:pPr>
              <a:defRPr/>
            </a:pPr>
            <a:fld id="{6B0C560D-98F8-44FE-97B8-B05E62F8036B}" type="slidenum">
              <a:rPr lang="de-DE" smtClean="0"/>
              <a:pPr>
                <a:defRPr/>
              </a:pPr>
              <a:t>28</a:t>
            </a:fld>
            <a:endParaRPr lang="de-DE" dirty="0"/>
          </a:p>
        </p:txBody>
      </p:sp>
      <p:pic>
        <p:nvPicPr>
          <p:cNvPr id="2" name="Picture 1" descr="ext2p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91" y="1007331"/>
            <a:ext cx="8312226" cy="4010000"/>
          </a:xfrm>
          <a:prstGeom prst="rect">
            <a:avLst/>
          </a:prstGeom>
        </p:spPr>
      </p:pic>
      <p:sp>
        <p:nvSpPr>
          <p:cNvPr id="3" name="Date Placeholder 2">
            <a:extLst>
              <a:ext uri="{FF2B5EF4-FFF2-40B4-BE49-F238E27FC236}">
                <a16:creationId xmlns:a16="http://schemas.microsoft.com/office/drawing/2014/main" id="{84FCF964-583B-AB4E-9E41-F9AA445C756A}"/>
              </a:ext>
            </a:extLst>
          </p:cNvPr>
          <p:cNvSpPr>
            <a:spLocks noGrp="1"/>
          </p:cNvSpPr>
          <p:nvPr>
            <p:ph type="dt" sz="half" idx="2"/>
          </p:nvPr>
        </p:nvSpPr>
        <p:spPr/>
        <p:txBody>
          <a:bodyPr/>
          <a:lstStyle/>
          <a:p>
            <a:fld id="{8D2EF112-1196-0A42-A72F-39CFD7B2346F}" type="datetime4">
              <a:rPr lang="en-US" smtClean="0"/>
              <a:t>July 20, 2018</a:t>
            </a:fld>
            <a:endParaRPr lang="de-DE" dirty="0"/>
          </a:p>
        </p:txBody>
      </p:sp>
      <p:sp>
        <p:nvSpPr>
          <p:cNvPr id="11" name="Titel 7">
            <a:extLst>
              <a:ext uri="{FF2B5EF4-FFF2-40B4-BE49-F238E27FC236}">
                <a16:creationId xmlns:a16="http://schemas.microsoft.com/office/drawing/2014/main" id="{ACAF8331-E9F8-7D4D-AE1E-494D99EA36BE}"/>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Extended 2 Phase Algorithm (2/2)</a:t>
            </a:r>
          </a:p>
        </p:txBody>
      </p:sp>
    </p:spTree>
    <p:extLst>
      <p:ext uri="{BB962C8B-B14F-4D97-AF65-F5344CB8AC3E}">
        <p14:creationId xmlns:p14="http://schemas.microsoft.com/office/powerpoint/2010/main" val="297339135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57758E36-9794-CA41-BFC6-409CFB49EFDD}"/>
              </a:ext>
            </a:extLst>
          </p:cNvPr>
          <p:cNvSpPr/>
          <p:nvPr/>
        </p:nvSpPr>
        <p:spPr>
          <a:xfrm>
            <a:off x="6175983" y="2343510"/>
            <a:ext cx="1828800" cy="1828800"/>
          </a:xfrm>
          <a:prstGeom prst="ellipse">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10"/>
          <p:cNvSpPr>
            <a:spLocks noGrp="1"/>
          </p:cNvSpPr>
          <p:nvPr>
            <p:ph type="ftr" sz="quarter" idx="3"/>
          </p:nvPr>
        </p:nvSpPr>
        <p:spPr>
          <a:xfrm>
            <a:off x="1600200" y="6453336"/>
            <a:ext cx="5851525" cy="332656"/>
          </a:xfrm>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29</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a:xfrm>
            <a:off x="395536" y="6453336"/>
            <a:ext cx="1116000" cy="332656"/>
          </a:xfrm>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Research Landscape on Collective I/O</a:t>
            </a:r>
            <a:endParaRPr dirty="0">
              <a:solidFill>
                <a:schemeClr val="tx1">
                  <a:lumMod val="85000"/>
                  <a:lumOff val="15000"/>
                </a:schemeClr>
              </a:solidFill>
              <a:latin typeface="Calibri"/>
              <a:cs typeface="Calibri"/>
            </a:endParaRPr>
          </a:p>
        </p:txBody>
      </p:sp>
      <p:grpSp>
        <p:nvGrpSpPr>
          <p:cNvPr id="21" name="Group 20">
            <a:extLst>
              <a:ext uri="{FF2B5EF4-FFF2-40B4-BE49-F238E27FC236}">
                <a16:creationId xmlns:a16="http://schemas.microsoft.com/office/drawing/2014/main" id="{9CB666A2-1BFE-C94D-B0B8-11494E844480}"/>
              </a:ext>
            </a:extLst>
          </p:cNvPr>
          <p:cNvGrpSpPr/>
          <p:nvPr/>
        </p:nvGrpSpPr>
        <p:grpSpPr>
          <a:xfrm>
            <a:off x="1000722" y="1311002"/>
            <a:ext cx="2103120" cy="2103120"/>
            <a:chOff x="1211855" y="1377104"/>
            <a:chExt cx="2103120" cy="2103120"/>
          </a:xfrm>
        </p:grpSpPr>
        <p:sp>
          <p:nvSpPr>
            <p:cNvPr id="3" name="Oval 2">
              <a:extLst>
                <a:ext uri="{FF2B5EF4-FFF2-40B4-BE49-F238E27FC236}">
                  <a16:creationId xmlns:a16="http://schemas.microsoft.com/office/drawing/2014/main" id="{7F216261-BEE7-A445-A381-BF46792CD289}"/>
                </a:ext>
              </a:extLst>
            </p:cNvPr>
            <p:cNvSpPr/>
            <p:nvPr/>
          </p:nvSpPr>
          <p:spPr>
            <a:xfrm>
              <a:off x="1211855" y="1377104"/>
              <a:ext cx="2103120" cy="2103120"/>
            </a:xfrm>
            <a:prstGeom prst="ellipse">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87A4310-CCF5-2947-A5C6-297FA584F984}"/>
                </a:ext>
              </a:extLst>
            </p:cNvPr>
            <p:cNvSpPr txBox="1"/>
            <p:nvPr/>
          </p:nvSpPr>
          <p:spPr>
            <a:xfrm>
              <a:off x="1279818" y="2089660"/>
              <a:ext cx="1967205" cy="646331"/>
            </a:xfrm>
            <a:prstGeom prst="rect">
              <a:avLst/>
            </a:prstGeom>
            <a:noFill/>
          </p:spPr>
          <p:txBody>
            <a:bodyPr wrap="none" rtlCol="0">
              <a:spAutoFit/>
            </a:bodyPr>
            <a:lstStyle/>
            <a:p>
              <a:pPr algn="ctr"/>
              <a:r>
                <a:rPr lang="en-US" dirty="0">
                  <a:solidFill>
                    <a:schemeClr val="bg1"/>
                  </a:solidFill>
                </a:rPr>
                <a:t>File System</a:t>
              </a:r>
            </a:p>
            <a:p>
              <a:pPr algn="ctr"/>
              <a:r>
                <a:rPr lang="en-US" dirty="0">
                  <a:solidFill>
                    <a:schemeClr val="bg1"/>
                  </a:solidFill>
                </a:rPr>
                <a:t>Stripe Contention</a:t>
              </a:r>
            </a:p>
          </p:txBody>
        </p:sp>
      </p:grpSp>
      <p:grpSp>
        <p:nvGrpSpPr>
          <p:cNvPr id="22" name="Group 21">
            <a:extLst>
              <a:ext uri="{FF2B5EF4-FFF2-40B4-BE49-F238E27FC236}">
                <a16:creationId xmlns:a16="http://schemas.microsoft.com/office/drawing/2014/main" id="{5A7E7F1F-4C49-4740-A490-5E0AA25F4B27}"/>
              </a:ext>
            </a:extLst>
          </p:cNvPr>
          <p:cNvGrpSpPr/>
          <p:nvPr/>
        </p:nvGrpSpPr>
        <p:grpSpPr>
          <a:xfrm>
            <a:off x="3357593" y="886729"/>
            <a:ext cx="2833172" cy="2834640"/>
            <a:chOff x="3844151" y="974865"/>
            <a:chExt cx="2833172" cy="2834640"/>
          </a:xfrm>
        </p:grpSpPr>
        <p:sp>
          <p:nvSpPr>
            <p:cNvPr id="15" name="Oval 14">
              <a:extLst>
                <a:ext uri="{FF2B5EF4-FFF2-40B4-BE49-F238E27FC236}">
                  <a16:creationId xmlns:a16="http://schemas.microsoft.com/office/drawing/2014/main" id="{416A5D08-40E5-544E-AC7F-0A1A3F437777}"/>
                </a:ext>
              </a:extLst>
            </p:cNvPr>
            <p:cNvSpPr/>
            <p:nvPr/>
          </p:nvSpPr>
          <p:spPr>
            <a:xfrm>
              <a:off x="3844151" y="974865"/>
              <a:ext cx="2833172" cy="2834640"/>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2C7DEA6-301A-354C-B9C2-7E4C520F6EAA}"/>
                </a:ext>
              </a:extLst>
            </p:cNvPr>
            <p:cNvSpPr txBox="1"/>
            <p:nvPr/>
          </p:nvSpPr>
          <p:spPr>
            <a:xfrm>
              <a:off x="4213018" y="2064332"/>
              <a:ext cx="2095445" cy="646331"/>
            </a:xfrm>
            <a:prstGeom prst="rect">
              <a:avLst/>
            </a:prstGeom>
            <a:noFill/>
          </p:spPr>
          <p:txBody>
            <a:bodyPr wrap="none" rtlCol="0">
              <a:spAutoFit/>
            </a:bodyPr>
            <a:lstStyle/>
            <a:p>
              <a:pPr algn="ctr"/>
              <a:r>
                <a:rPr lang="en-US" dirty="0">
                  <a:solidFill>
                    <a:schemeClr val="bg1"/>
                  </a:solidFill>
                </a:rPr>
                <a:t>Logical to Physical</a:t>
              </a:r>
            </a:p>
            <a:p>
              <a:pPr algn="ctr"/>
              <a:r>
                <a:rPr lang="en-US" dirty="0">
                  <a:solidFill>
                    <a:schemeClr val="bg1"/>
                  </a:solidFill>
                </a:rPr>
                <a:t>Layout Mismatch</a:t>
              </a:r>
            </a:p>
          </p:txBody>
        </p:sp>
      </p:grpSp>
      <p:grpSp>
        <p:nvGrpSpPr>
          <p:cNvPr id="6" name="Group 5">
            <a:extLst>
              <a:ext uri="{FF2B5EF4-FFF2-40B4-BE49-F238E27FC236}">
                <a16:creationId xmlns:a16="http://schemas.microsoft.com/office/drawing/2014/main" id="{A47802ED-94AE-2C49-9024-BD4B7730E693}"/>
              </a:ext>
            </a:extLst>
          </p:cNvPr>
          <p:cNvGrpSpPr/>
          <p:nvPr/>
        </p:nvGrpSpPr>
        <p:grpSpPr>
          <a:xfrm>
            <a:off x="1615828" y="3402003"/>
            <a:ext cx="2834640" cy="2834640"/>
            <a:chOff x="2025267" y="3501156"/>
            <a:chExt cx="2560320" cy="2560320"/>
          </a:xfrm>
        </p:grpSpPr>
        <p:sp>
          <p:nvSpPr>
            <p:cNvPr id="16" name="Oval 15">
              <a:extLst>
                <a:ext uri="{FF2B5EF4-FFF2-40B4-BE49-F238E27FC236}">
                  <a16:creationId xmlns:a16="http://schemas.microsoft.com/office/drawing/2014/main" id="{A705469B-40A4-1B46-959F-861A0DDE8A80}"/>
                </a:ext>
              </a:extLst>
            </p:cNvPr>
            <p:cNvSpPr/>
            <p:nvPr/>
          </p:nvSpPr>
          <p:spPr>
            <a:xfrm>
              <a:off x="2025267" y="3501156"/>
              <a:ext cx="2560320" cy="2560320"/>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6D304C7-4462-2B45-B0B0-C00AB0C495E9}"/>
                </a:ext>
              </a:extLst>
            </p:cNvPr>
            <p:cNvSpPr txBox="1"/>
            <p:nvPr/>
          </p:nvSpPr>
          <p:spPr>
            <a:xfrm>
              <a:off x="2805040" y="4458151"/>
              <a:ext cx="1000771" cy="583783"/>
            </a:xfrm>
            <a:prstGeom prst="rect">
              <a:avLst/>
            </a:prstGeom>
            <a:noFill/>
          </p:spPr>
          <p:txBody>
            <a:bodyPr wrap="none" rtlCol="0">
              <a:spAutoFit/>
            </a:bodyPr>
            <a:lstStyle/>
            <a:p>
              <a:pPr algn="ctr"/>
              <a:r>
                <a:rPr lang="en-US" dirty="0">
                  <a:solidFill>
                    <a:schemeClr val="bg1"/>
                  </a:solidFill>
                </a:rPr>
                <a:t>Memory</a:t>
              </a:r>
            </a:p>
            <a:p>
              <a:pPr algn="ctr"/>
              <a:r>
                <a:rPr lang="en-US" dirty="0">
                  <a:solidFill>
                    <a:schemeClr val="bg1"/>
                  </a:solidFill>
                </a:rPr>
                <a:t>Pressure</a:t>
              </a:r>
            </a:p>
          </p:txBody>
        </p:sp>
      </p:grpSp>
      <p:grpSp>
        <p:nvGrpSpPr>
          <p:cNvPr id="5" name="Group 4">
            <a:extLst>
              <a:ext uri="{FF2B5EF4-FFF2-40B4-BE49-F238E27FC236}">
                <a16:creationId xmlns:a16="http://schemas.microsoft.com/office/drawing/2014/main" id="{CA7D36BA-F272-D14B-AC52-492DD06FDC30}"/>
              </a:ext>
            </a:extLst>
          </p:cNvPr>
          <p:cNvGrpSpPr/>
          <p:nvPr/>
        </p:nvGrpSpPr>
        <p:grpSpPr>
          <a:xfrm>
            <a:off x="4659346" y="3809505"/>
            <a:ext cx="2103120" cy="2103120"/>
            <a:chOff x="5385411" y="3908470"/>
            <a:chExt cx="2103120" cy="2103120"/>
          </a:xfrm>
        </p:grpSpPr>
        <p:sp>
          <p:nvSpPr>
            <p:cNvPr id="17" name="Oval 16">
              <a:extLst>
                <a:ext uri="{FF2B5EF4-FFF2-40B4-BE49-F238E27FC236}">
                  <a16:creationId xmlns:a16="http://schemas.microsoft.com/office/drawing/2014/main" id="{C5B86CA1-2822-9044-81A7-0258A4052B80}"/>
                </a:ext>
              </a:extLst>
            </p:cNvPr>
            <p:cNvSpPr/>
            <p:nvPr/>
          </p:nvSpPr>
          <p:spPr>
            <a:xfrm>
              <a:off x="5385411" y="3908470"/>
              <a:ext cx="2103120" cy="210312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17A4CB96-D5E1-6B48-AC8E-75E1C4B7DC79}"/>
                </a:ext>
              </a:extLst>
            </p:cNvPr>
            <p:cNvSpPr txBox="1"/>
            <p:nvPr/>
          </p:nvSpPr>
          <p:spPr>
            <a:xfrm>
              <a:off x="5690620" y="4636865"/>
              <a:ext cx="1492716" cy="646331"/>
            </a:xfrm>
            <a:prstGeom prst="rect">
              <a:avLst/>
            </a:prstGeom>
            <a:noFill/>
          </p:spPr>
          <p:txBody>
            <a:bodyPr wrap="none" rtlCol="0">
              <a:spAutoFit/>
            </a:bodyPr>
            <a:lstStyle/>
            <a:p>
              <a:pPr algn="ctr"/>
              <a:r>
                <a:rPr lang="en-US" dirty="0">
                  <a:solidFill>
                    <a:schemeClr val="bg1"/>
                  </a:solidFill>
                </a:rPr>
                <a:t>Network</a:t>
              </a:r>
            </a:p>
            <a:p>
              <a:pPr algn="ctr"/>
              <a:r>
                <a:rPr lang="en-US" dirty="0">
                  <a:solidFill>
                    <a:schemeClr val="bg1"/>
                  </a:solidFill>
                </a:rPr>
                <a:t>Concurrency</a:t>
              </a:r>
            </a:p>
          </p:txBody>
        </p:sp>
      </p:grpSp>
      <p:grpSp>
        <p:nvGrpSpPr>
          <p:cNvPr id="25" name="Group 24">
            <a:extLst>
              <a:ext uri="{FF2B5EF4-FFF2-40B4-BE49-F238E27FC236}">
                <a16:creationId xmlns:a16="http://schemas.microsoft.com/office/drawing/2014/main" id="{C8B2CB06-F09F-E243-8031-FBFD7CBEB925}"/>
              </a:ext>
            </a:extLst>
          </p:cNvPr>
          <p:cNvGrpSpPr/>
          <p:nvPr/>
        </p:nvGrpSpPr>
        <p:grpSpPr>
          <a:xfrm>
            <a:off x="6175983" y="2344152"/>
            <a:ext cx="1828800" cy="1828800"/>
            <a:chOff x="5385411" y="3908470"/>
            <a:chExt cx="2103120" cy="2103120"/>
          </a:xfrm>
          <a:solidFill>
            <a:schemeClr val="accent6">
              <a:lumMod val="75000"/>
            </a:schemeClr>
          </a:solidFill>
        </p:grpSpPr>
        <p:sp>
          <p:nvSpPr>
            <p:cNvPr id="26" name="Oval 25">
              <a:extLst>
                <a:ext uri="{FF2B5EF4-FFF2-40B4-BE49-F238E27FC236}">
                  <a16:creationId xmlns:a16="http://schemas.microsoft.com/office/drawing/2014/main" id="{FA1B64C6-8C3E-FB47-9A93-880FFCDD24BF}"/>
                </a:ext>
              </a:extLst>
            </p:cNvPr>
            <p:cNvSpPr/>
            <p:nvPr/>
          </p:nvSpPr>
          <p:spPr>
            <a:xfrm>
              <a:off x="5385411" y="3908470"/>
              <a:ext cx="2103120" cy="21031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DBC7692-87D6-DB46-8109-491A605D2B6C}"/>
                </a:ext>
              </a:extLst>
            </p:cNvPr>
            <p:cNvSpPr txBox="1"/>
            <p:nvPr/>
          </p:nvSpPr>
          <p:spPr>
            <a:xfrm>
              <a:off x="5523910" y="4498365"/>
              <a:ext cx="1826141" cy="923330"/>
            </a:xfrm>
            <a:prstGeom prst="rect">
              <a:avLst/>
            </a:prstGeom>
            <a:grpFill/>
          </p:spPr>
          <p:txBody>
            <a:bodyPr wrap="none" rtlCol="0">
              <a:spAutoFit/>
            </a:bodyPr>
            <a:lstStyle/>
            <a:p>
              <a:pPr algn="ctr"/>
              <a:r>
                <a:rPr lang="en-US" dirty="0">
                  <a:solidFill>
                    <a:schemeClr val="bg1"/>
                  </a:solidFill>
                </a:rPr>
                <a:t>Global</a:t>
              </a:r>
            </a:p>
            <a:p>
              <a:pPr algn="ctr"/>
              <a:r>
                <a:rPr lang="en-US" dirty="0">
                  <a:solidFill>
                    <a:schemeClr val="bg1"/>
                  </a:solidFill>
                </a:rPr>
                <a:t>Synchronization</a:t>
              </a:r>
            </a:p>
            <a:p>
              <a:pPr algn="ctr"/>
              <a:r>
                <a:rPr lang="en-US" dirty="0">
                  <a:solidFill>
                    <a:schemeClr val="bg1"/>
                  </a:solidFill>
                </a:rPr>
                <a:t>Overhead</a:t>
              </a:r>
            </a:p>
          </p:txBody>
        </p:sp>
      </p:grpSp>
      <p:sp>
        <p:nvSpPr>
          <p:cNvPr id="7" name="Down Arrow 6">
            <a:extLst>
              <a:ext uri="{FF2B5EF4-FFF2-40B4-BE49-F238E27FC236}">
                <a16:creationId xmlns:a16="http://schemas.microsoft.com/office/drawing/2014/main" id="{6EA5AD17-FBB8-7041-A189-C9970BCE8E69}"/>
              </a:ext>
            </a:extLst>
          </p:cNvPr>
          <p:cNvSpPr/>
          <p:nvPr/>
        </p:nvSpPr>
        <p:spPr>
          <a:xfrm>
            <a:off x="6762466" y="1496291"/>
            <a:ext cx="689259" cy="73429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8894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3</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A02CB805-A6C4-FE41-8189-A2728E43BA97}"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Driving Science with HPC</a:t>
            </a:r>
            <a:endParaRPr sz="4000" dirty="0">
              <a:solidFill>
                <a:schemeClr val="tx1">
                  <a:lumMod val="85000"/>
                  <a:lumOff val="15000"/>
                </a:schemeClr>
              </a:solidFill>
              <a:latin typeface="Calibri"/>
              <a:cs typeface="Calibri"/>
            </a:endParaRPr>
          </a:p>
        </p:txBody>
      </p:sp>
      <p:pic>
        <p:nvPicPr>
          <p:cNvPr id="75" name="Picture 74">
            <a:extLst>
              <a:ext uri="{FF2B5EF4-FFF2-40B4-BE49-F238E27FC236}">
                <a16:creationId xmlns:a16="http://schemas.microsoft.com/office/drawing/2014/main" id="{293B9C3F-AD0B-9547-8579-D6A7DD46B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474" y="4443168"/>
            <a:ext cx="2946239" cy="1965562"/>
          </a:xfrm>
          <a:prstGeom prst="rect">
            <a:avLst/>
          </a:prstGeom>
        </p:spPr>
      </p:pic>
      <p:sp>
        <p:nvSpPr>
          <p:cNvPr id="76" name="CustomShape 1">
            <a:extLst>
              <a:ext uri="{FF2B5EF4-FFF2-40B4-BE49-F238E27FC236}">
                <a16:creationId xmlns:a16="http://schemas.microsoft.com/office/drawing/2014/main" id="{7A426F8E-73FD-6F41-8115-5E37C2B4A616}"/>
              </a:ext>
            </a:extLst>
          </p:cNvPr>
          <p:cNvSpPr/>
          <p:nvPr/>
        </p:nvSpPr>
        <p:spPr>
          <a:xfrm>
            <a:off x="346320" y="1141920"/>
            <a:ext cx="8384040" cy="5289120"/>
          </a:xfrm>
          <a:prstGeom prst="rect">
            <a:avLst/>
          </a:prstGeom>
          <a:noFill/>
          <a:ln>
            <a:noFill/>
          </a:ln>
        </p:spPr>
        <p:style>
          <a:lnRef idx="0">
            <a:scrgbClr r="0" g="0" b="0"/>
          </a:lnRef>
          <a:fillRef idx="0">
            <a:scrgbClr r="0" g="0" b="0"/>
          </a:fillRef>
          <a:effectRef idx="0">
            <a:scrgbClr r="0" g="0" b="0"/>
          </a:effectRef>
          <a:fontRef idx="minor"/>
        </p:style>
        <p:txBody>
          <a:bodyPr lIns="81360" tIns="40680" rIns="81360" bIns="40680"/>
          <a:lstStyle/>
          <a:p>
            <a:endParaRPr lang="en-US" sz="1800" b="0" strike="noStrike" spc="-1" dirty="0">
              <a:solidFill>
                <a:srgbClr val="000000"/>
              </a:solidFill>
              <a:uFill>
                <a:solidFill>
                  <a:srgbClr val="FFFFFF"/>
                </a:solidFill>
              </a:uFill>
              <a:latin typeface="Arial"/>
            </a:endParaRPr>
          </a:p>
        </p:txBody>
      </p:sp>
      <p:pic>
        <p:nvPicPr>
          <p:cNvPr id="77" name="Picture 76">
            <a:extLst>
              <a:ext uri="{FF2B5EF4-FFF2-40B4-BE49-F238E27FC236}">
                <a16:creationId xmlns:a16="http://schemas.microsoft.com/office/drawing/2014/main" id="{27AA5460-911C-014A-BC38-11F189B89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679" y="1013141"/>
            <a:ext cx="3245933" cy="2088687"/>
          </a:xfrm>
          <a:prstGeom prst="rect">
            <a:avLst/>
          </a:prstGeom>
          <a:noFill/>
        </p:spPr>
      </p:pic>
      <p:sp>
        <p:nvSpPr>
          <p:cNvPr id="78" name="TextBox 77">
            <a:extLst>
              <a:ext uri="{FF2B5EF4-FFF2-40B4-BE49-F238E27FC236}">
                <a16:creationId xmlns:a16="http://schemas.microsoft.com/office/drawing/2014/main" id="{2AFC0ACD-FF00-1649-AB0B-6D882234330C}"/>
              </a:ext>
            </a:extLst>
          </p:cNvPr>
          <p:cNvSpPr txBox="1"/>
          <p:nvPr/>
        </p:nvSpPr>
        <p:spPr>
          <a:xfrm>
            <a:off x="539491" y="2970462"/>
            <a:ext cx="2446247" cy="523220"/>
          </a:xfrm>
          <a:prstGeom prst="rect">
            <a:avLst/>
          </a:prstGeom>
          <a:noFill/>
        </p:spPr>
        <p:txBody>
          <a:bodyPr wrap="none" rtlCol="0">
            <a:spAutoFit/>
          </a:bodyPr>
          <a:lstStyle/>
          <a:p>
            <a:r>
              <a:rPr lang="en-US" sz="1400" b="1" dirty="0">
                <a:solidFill>
                  <a:schemeClr val="tx1">
                    <a:lumMod val="85000"/>
                    <a:lumOff val="15000"/>
                  </a:schemeClr>
                </a:solidFill>
              </a:rPr>
              <a:t> Hyper-X Scramjet Vehicle </a:t>
            </a:r>
          </a:p>
          <a:p>
            <a:pPr algn="ctr"/>
            <a:r>
              <a:rPr lang="en-US" sz="1400" b="1" dirty="0">
                <a:solidFill>
                  <a:schemeClr val="tx1">
                    <a:lumMod val="85000"/>
                    <a:lumOff val="15000"/>
                  </a:schemeClr>
                </a:solidFill>
              </a:rPr>
              <a:t>Simulation</a:t>
            </a:r>
          </a:p>
        </p:txBody>
      </p:sp>
      <p:pic>
        <p:nvPicPr>
          <p:cNvPr id="79" name="Picture 78">
            <a:extLst>
              <a:ext uri="{FF2B5EF4-FFF2-40B4-BE49-F238E27FC236}">
                <a16:creationId xmlns:a16="http://schemas.microsoft.com/office/drawing/2014/main" id="{ADB56E9B-63D2-854E-94C5-33CE97F19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5204" y="689600"/>
            <a:ext cx="2902489" cy="3156786"/>
          </a:xfrm>
          <a:prstGeom prst="rect">
            <a:avLst/>
          </a:prstGeom>
        </p:spPr>
      </p:pic>
      <p:sp>
        <p:nvSpPr>
          <p:cNvPr id="80" name="TextBox 79">
            <a:extLst>
              <a:ext uri="{FF2B5EF4-FFF2-40B4-BE49-F238E27FC236}">
                <a16:creationId xmlns:a16="http://schemas.microsoft.com/office/drawing/2014/main" id="{07317FBA-F3ED-8B4A-A4D7-77E7F6BA0826}"/>
              </a:ext>
            </a:extLst>
          </p:cNvPr>
          <p:cNvSpPr txBox="1"/>
          <p:nvPr/>
        </p:nvSpPr>
        <p:spPr>
          <a:xfrm>
            <a:off x="5815506" y="3786480"/>
            <a:ext cx="2319207" cy="523220"/>
          </a:xfrm>
          <a:prstGeom prst="rect">
            <a:avLst/>
          </a:prstGeom>
          <a:noFill/>
        </p:spPr>
        <p:txBody>
          <a:bodyPr wrap="square" rtlCol="0">
            <a:spAutoFit/>
          </a:bodyPr>
          <a:lstStyle/>
          <a:p>
            <a:pPr algn="ctr"/>
            <a:r>
              <a:rPr lang="en-US" sz="1400" b="1" dirty="0">
                <a:solidFill>
                  <a:schemeClr val="tx1">
                    <a:lumMod val="85000"/>
                    <a:lumOff val="15000"/>
                  </a:schemeClr>
                </a:solidFill>
              </a:rPr>
              <a:t>iPIC3D Particle-in-Cell Space &amp; Fusion Plasma</a:t>
            </a:r>
          </a:p>
        </p:txBody>
      </p:sp>
      <p:pic>
        <p:nvPicPr>
          <p:cNvPr id="81" name="Picture 80">
            <a:extLst>
              <a:ext uri="{FF2B5EF4-FFF2-40B4-BE49-F238E27FC236}">
                <a16:creationId xmlns:a16="http://schemas.microsoft.com/office/drawing/2014/main" id="{9BB172C2-FC5A-E749-AD6D-A9F94D5CB9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325" y="4487254"/>
            <a:ext cx="3202460" cy="1921476"/>
          </a:xfrm>
          <a:prstGeom prst="rect">
            <a:avLst/>
          </a:prstGeom>
        </p:spPr>
      </p:pic>
      <p:sp>
        <p:nvSpPr>
          <p:cNvPr id="82" name="TextBox 81">
            <a:extLst>
              <a:ext uri="{FF2B5EF4-FFF2-40B4-BE49-F238E27FC236}">
                <a16:creationId xmlns:a16="http://schemas.microsoft.com/office/drawing/2014/main" id="{B646A0EB-3102-214D-9562-8D92ECD7670D}"/>
              </a:ext>
            </a:extLst>
          </p:cNvPr>
          <p:cNvSpPr txBox="1"/>
          <p:nvPr/>
        </p:nvSpPr>
        <p:spPr>
          <a:xfrm>
            <a:off x="1303187" y="3954726"/>
            <a:ext cx="1508746" cy="523220"/>
          </a:xfrm>
          <a:prstGeom prst="rect">
            <a:avLst/>
          </a:prstGeom>
          <a:noFill/>
        </p:spPr>
        <p:txBody>
          <a:bodyPr wrap="none" rtlCol="0">
            <a:spAutoFit/>
          </a:bodyPr>
          <a:lstStyle/>
          <a:p>
            <a:r>
              <a:rPr lang="en-US" sz="1400" b="1" dirty="0">
                <a:solidFill>
                  <a:schemeClr val="tx1">
                    <a:lumMod val="85000"/>
                    <a:lumOff val="15000"/>
                  </a:schemeClr>
                </a:solidFill>
              </a:rPr>
              <a:t>Universe Scale </a:t>
            </a:r>
          </a:p>
          <a:p>
            <a:pPr algn="ctr"/>
            <a:r>
              <a:rPr lang="en-US" sz="1400" b="1" dirty="0">
                <a:solidFill>
                  <a:schemeClr val="tx1">
                    <a:lumMod val="85000"/>
                    <a:lumOff val="15000"/>
                  </a:schemeClr>
                </a:solidFill>
              </a:rPr>
              <a:t>Simulation</a:t>
            </a:r>
          </a:p>
        </p:txBody>
      </p:sp>
      <p:sp>
        <p:nvSpPr>
          <p:cNvPr id="83" name="Oval 82">
            <a:extLst>
              <a:ext uri="{FF2B5EF4-FFF2-40B4-BE49-F238E27FC236}">
                <a16:creationId xmlns:a16="http://schemas.microsoft.com/office/drawing/2014/main" id="{B4C075E8-0F18-A440-B5C3-FEF8BD244DC5}"/>
              </a:ext>
            </a:extLst>
          </p:cNvPr>
          <p:cNvSpPr/>
          <p:nvPr/>
        </p:nvSpPr>
        <p:spPr>
          <a:xfrm>
            <a:off x="2794609" y="2107554"/>
            <a:ext cx="3177635" cy="3182112"/>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High Performance Computing</a:t>
            </a:r>
          </a:p>
        </p:txBody>
      </p:sp>
      <p:sp>
        <p:nvSpPr>
          <p:cNvPr id="84" name="TextBox 83">
            <a:extLst>
              <a:ext uri="{FF2B5EF4-FFF2-40B4-BE49-F238E27FC236}">
                <a16:creationId xmlns:a16="http://schemas.microsoft.com/office/drawing/2014/main" id="{3D15FFA4-B1F5-5D42-B3A7-E11AA49F260D}"/>
              </a:ext>
            </a:extLst>
          </p:cNvPr>
          <p:cNvSpPr txBox="1"/>
          <p:nvPr/>
        </p:nvSpPr>
        <p:spPr>
          <a:xfrm>
            <a:off x="5528911" y="6416791"/>
            <a:ext cx="2265364" cy="307777"/>
          </a:xfrm>
          <a:prstGeom prst="rect">
            <a:avLst/>
          </a:prstGeom>
          <a:noFill/>
        </p:spPr>
        <p:txBody>
          <a:bodyPr wrap="none" rtlCol="0">
            <a:spAutoFit/>
          </a:bodyPr>
          <a:lstStyle/>
          <a:p>
            <a:r>
              <a:rPr lang="en-US" sz="1400" b="1" dirty="0">
                <a:solidFill>
                  <a:schemeClr val="tx1">
                    <a:lumMod val="85000"/>
                    <a:lumOff val="15000"/>
                  </a:schemeClr>
                </a:solidFill>
              </a:rPr>
              <a:t>Human Brain Simulation</a:t>
            </a:r>
          </a:p>
        </p:txBody>
      </p:sp>
    </p:spTree>
    <p:extLst>
      <p:ext uri="{BB962C8B-B14F-4D97-AF65-F5344CB8AC3E}">
        <p14:creationId xmlns:p14="http://schemas.microsoft.com/office/powerpoint/2010/main" val="3578483409"/>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30</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Contributions</a:t>
            </a:r>
            <a:endParaRPr dirty="0">
              <a:solidFill>
                <a:schemeClr val="tx1">
                  <a:lumMod val="85000"/>
                  <a:lumOff val="15000"/>
                </a:schemeClr>
              </a:solidFill>
              <a:latin typeface="Calibri"/>
              <a:cs typeface="Calibri"/>
            </a:endParaRPr>
          </a:p>
        </p:txBody>
      </p:sp>
      <p:sp>
        <p:nvSpPr>
          <p:cNvPr id="14" name="Content Placeholder 2">
            <a:extLst>
              <a:ext uri="{FF2B5EF4-FFF2-40B4-BE49-F238E27FC236}">
                <a16:creationId xmlns:a16="http://schemas.microsoft.com/office/drawing/2014/main" id="{39CEE0BB-1437-DC47-AECE-B3C1FF6E8BFD}"/>
              </a:ext>
            </a:extLst>
          </p:cNvPr>
          <p:cNvSpPr>
            <a:spLocks noGrp="1"/>
          </p:cNvSpPr>
          <p:nvPr>
            <p:ph idx="1"/>
          </p:nvPr>
        </p:nvSpPr>
        <p:spPr>
          <a:xfrm>
            <a:off x="228600" y="1005840"/>
            <a:ext cx="8686800" cy="5029200"/>
          </a:xfrm>
        </p:spPr>
        <p:txBody>
          <a:bodyPr/>
          <a:lstStyle/>
          <a:p>
            <a:pPr marL="238125" indent="-238125">
              <a:spcBef>
                <a:spcPct val="0"/>
              </a:spcBef>
            </a:pPr>
            <a:r>
              <a:rPr lang="en-US" sz="3600" dirty="0">
                <a:solidFill>
                  <a:schemeClr val="tx1">
                    <a:lumMod val="85000"/>
                    <a:lumOff val="15000"/>
                  </a:schemeClr>
                </a:solidFill>
                <a:latin typeface="Calibri"/>
                <a:ea typeface="+mj-ea"/>
                <a:cs typeface="Calibri"/>
              </a:rPr>
              <a:t>Parallel I/O scalability problems</a:t>
            </a:r>
          </a:p>
          <a:p>
            <a:pPr marL="695325" lvl="1" indent="-238125">
              <a:spcBef>
                <a:spcPct val="0"/>
              </a:spcBef>
            </a:pPr>
            <a:r>
              <a:rPr lang="en-US" sz="3200" dirty="0">
                <a:solidFill>
                  <a:schemeClr val="tx1">
                    <a:lumMod val="85000"/>
                    <a:lumOff val="15000"/>
                  </a:schemeClr>
                </a:solidFill>
                <a:latin typeface="Calibri"/>
                <a:ea typeface="+mj-ea"/>
                <a:cs typeface="Calibri"/>
              </a:rPr>
              <a:t>Global synchronization overhead (PFS)</a:t>
            </a:r>
          </a:p>
          <a:p>
            <a:pPr marL="695325" lvl="1" indent="-238125">
              <a:spcBef>
                <a:spcPct val="0"/>
              </a:spcBef>
            </a:pPr>
            <a:r>
              <a:rPr lang="en-US" sz="3200" dirty="0">
                <a:solidFill>
                  <a:schemeClr val="tx1">
                    <a:lumMod val="85000"/>
                    <a:lumOff val="15000"/>
                  </a:schemeClr>
                </a:solidFill>
                <a:latin typeface="Calibri"/>
                <a:ea typeface="+mj-ea"/>
                <a:cs typeface="Calibri"/>
              </a:rPr>
              <a:t>Memory pressure on aggregators (ext2ph)</a:t>
            </a:r>
          </a:p>
          <a:p>
            <a:pPr marL="238125" indent="-238125">
              <a:spcBef>
                <a:spcPct val="0"/>
              </a:spcBef>
            </a:pPr>
            <a:r>
              <a:rPr lang="en-US" sz="3600" dirty="0">
                <a:solidFill>
                  <a:schemeClr val="tx1">
                    <a:lumMod val="85000"/>
                    <a:lumOff val="15000"/>
                  </a:schemeClr>
                </a:solidFill>
                <a:latin typeface="Calibri"/>
                <a:ea typeface="+mj-ea"/>
                <a:cs typeface="Calibri"/>
              </a:rPr>
              <a:t>Proposed solution</a:t>
            </a:r>
          </a:p>
          <a:p>
            <a:pPr marL="695325" lvl="1" indent="-238125">
              <a:spcBef>
                <a:spcPct val="0"/>
              </a:spcBef>
            </a:pPr>
            <a:r>
              <a:rPr lang="en-US" sz="3200" dirty="0">
                <a:solidFill>
                  <a:schemeClr val="tx1">
                    <a:lumMod val="85000"/>
                    <a:lumOff val="15000"/>
                  </a:schemeClr>
                </a:solidFill>
                <a:latin typeface="Calibri"/>
                <a:ea typeface="+mj-ea"/>
                <a:cs typeface="Calibri"/>
              </a:rPr>
              <a:t>Take parallel file system out of critical path</a:t>
            </a:r>
          </a:p>
          <a:p>
            <a:pPr marL="695325" lvl="1" indent="-238125">
              <a:spcBef>
                <a:spcPct val="0"/>
              </a:spcBef>
            </a:pPr>
            <a:r>
              <a:rPr lang="en-US" sz="3200" dirty="0">
                <a:solidFill>
                  <a:schemeClr val="tx1">
                    <a:lumMod val="85000"/>
                    <a:lumOff val="15000"/>
                  </a:schemeClr>
                </a:solidFill>
                <a:latin typeface="Calibri"/>
                <a:ea typeface="+mj-ea"/>
                <a:cs typeface="Calibri"/>
              </a:rPr>
              <a:t>Use SSDs to improve aggregate I/O bandwidth</a:t>
            </a:r>
          </a:p>
          <a:p>
            <a:pPr marL="695325" lvl="1" indent="-238125">
              <a:spcBef>
                <a:spcPct val="0"/>
              </a:spcBef>
            </a:pPr>
            <a:endParaRPr lang="en-US" sz="3200" dirty="0">
              <a:solidFill>
                <a:schemeClr val="tx1">
                  <a:lumMod val="85000"/>
                  <a:lumOff val="15000"/>
                </a:schemeClr>
              </a:solidFill>
              <a:latin typeface="Calibri"/>
              <a:ea typeface="+mj-ea"/>
              <a:cs typeface="Calibri"/>
            </a:endParaRPr>
          </a:p>
        </p:txBody>
      </p:sp>
    </p:spTree>
    <p:extLst>
      <p:ext uri="{BB962C8B-B14F-4D97-AF65-F5344CB8AC3E}">
        <p14:creationId xmlns:p14="http://schemas.microsoft.com/office/powerpoint/2010/main" val="4123952283"/>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9C3A04-4F92-B245-A6F2-A3C367E4B91A}"/>
              </a:ext>
            </a:extLst>
          </p:cNvPr>
          <p:cNvSpPr>
            <a:spLocks noGrp="1"/>
          </p:cNvSpPr>
          <p:nvPr>
            <p:ph type="sldNum" sz="quarter" idx="4"/>
          </p:nvPr>
        </p:nvSpPr>
        <p:spPr/>
        <p:txBody>
          <a:bodyPr/>
          <a:lstStyle/>
          <a:p>
            <a:pPr>
              <a:defRPr/>
            </a:pPr>
            <a:fld id="{6B0C560D-98F8-44FE-97B8-B05E62F8036B}" type="slidenum">
              <a:rPr lang="de-DE" smtClean="0"/>
              <a:pPr>
                <a:defRPr/>
              </a:pPr>
              <a:t>31</a:t>
            </a:fld>
            <a:endParaRPr lang="de-DE" dirty="0"/>
          </a:p>
        </p:txBody>
      </p:sp>
      <p:sp>
        <p:nvSpPr>
          <p:cNvPr id="5" name="Date Placeholder 4">
            <a:extLst>
              <a:ext uri="{FF2B5EF4-FFF2-40B4-BE49-F238E27FC236}">
                <a16:creationId xmlns:a16="http://schemas.microsoft.com/office/drawing/2014/main" id="{47FD2488-C6E5-B949-A303-703B3FFE4945}"/>
              </a:ext>
            </a:extLst>
          </p:cNvPr>
          <p:cNvSpPr>
            <a:spLocks noGrp="1"/>
          </p:cNvSpPr>
          <p:nvPr>
            <p:ph type="dt" sz="half" idx="2"/>
          </p:nvPr>
        </p:nvSpPr>
        <p:spPr/>
        <p:txBody>
          <a:bodyPr/>
          <a:lstStyle/>
          <a:p>
            <a:fld id="{1E7E684F-4D01-9C45-AD57-5B280813F3BC}" type="datetime4">
              <a:rPr lang="en-US" smtClean="0"/>
              <a:t>July 20, 2018</a:t>
            </a:fld>
            <a:endParaRPr lang="de-DE" dirty="0"/>
          </a:p>
        </p:txBody>
      </p:sp>
      <p:sp>
        <p:nvSpPr>
          <p:cNvPr id="6" name="Footer Placeholder 5">
            <a:extLst>
              <a:ext uri="{FF2B5EF4-FFF2-40B4-BE49-F238E27FC236}">
                <a16:creationId xmlns:a16="http://schemas.microsoft.com/office/drawing/2014/main" id="{77A6538B-099D-D740-BB49-E0A2429B5F65}"/>
              </a:ext>
            </a:extLst>
          </p:cNvPr>
          <p:cNvSpPr>
            <a:spLocks noGrp="1"/>
          </p:cNvSpPr>
          <p:nvPr>
            <p:ph type="ftr" sz="quarter" idx="3"/>
          </p:nvPr>
        </p:nvSpPr>
        <p:spPr/>
        <p:txBody>
          <a:bodyPr/>
          <a:lstStyle/>
          <a:p>
            <a:r>
              <a:rPr lang="en-GB"/>
              <a:t>Ph.D. Dissertation - Giuseppe Congiu</a:t>
            </a:r>
            <a:endParaRPr lang="en-GB" dirty="0"/>
          </a:p>
        </p:txBody>
      </p:sp>
      <p:graphicFrame>
        <p:nvGraphicFramePr>
          <p:cNvPr id="121" name="Content Placeholder 1">
            <a:extLst>
              <a:ext uri="{FF2B5EF4-FFF2-40B4-BE49-F238E27FC236}">
                <a16:creationId xmlns:a16="http://schemas.microsoft.com/office/drawing/2014/main" id="{F5FE61D9-4664-4043-AC25-6CA4F335453B}"/>
              </a:ext>
            </a:extLst>
          </p:cNvPr>
          <p:cNvGraphicFramePr>
            <a:graphicFrameLocks/>
          </p:cNvGraphicFramePr>
          <p:nvPr>
            <p:extLst>
              <p:ext uri="{D42A27DB-BD31-4B8C-83A1-F6EECF244321}">
                <p14:modId xmlns:p14="http://schemas.microsoft.com/office/powerpoint/2010/main" val="2351520056"/>
              </p:ext>
            </p:extLst>
          </p:nvPr>
        </p:nvGraphicFramePr>
        <p:xfrm>
          <a:off x="301329" y="1025912"/>
          <a:ext cx="3564396" cy="2033447"/>
        </p:xfrm>
        <a:graphic>
          <a:graphicData uri="http://schemas.openxmlformats.org/drawingml/2006/table">
            <a:tbl>
              <a:tblPr firstRow="1" bandRow="1"/>
              <a:tblGrid>
                <a:gridCol w="3564396">
                  <a:extLst>
                    <a:ext uri="{9D8B030D-6E8A-4147-A177-3AD203B41FA5}">
                      <a16:colId xmlns:a16="http://schemas.microsoft.com/office/drawing/2014/main" val="20000"/>
                    </a:ext>
                  </a:extLst>
                </a:gridCol>
              </a:tblGrid>
              <a:tr h="33825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GB" sz="1600" dirty="0"/>
                        <a:t>New MPI-IO Hints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3270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GB" sz="1600" dirty="0">
                          <a:latin typeface="Courier New" pitchFamily="49" charset="0"/>
                          <a:cs typeface="Courier New" pitchFamily="49" charset="0"/>
                        </a:rPr>
                        <a:t>e10_cache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3270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GB" sz="1600" dirty="0">
                          <a:latin typeface="Courier New" pitchFamily="49" charset="0"/>
                          <a:cs typeface="Courier New" pitchFamily="49" charset="0"/>
                        </a:rPr>
                        <a:t>e10_cache_path</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3270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GB" sz="1600" dirty="0">
                          <a:latin typeface="Courier New" pitchFamily="49" charset="0"/>
                          <a:cs typeface="Courier New" pitchFamily="49" charset="0"/>
                        </a:rPr>
                        <a:t>e10_cache_flush_flag</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34467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GB" sz="1600" dirty="0">
                          <a:latin typeface="Courier New" pitchFamily="49" charset="0"/>
                          <a:cs typeface="Courier New" pitchFamily="49" charset="0"/>
                        </a:rPr>
                        <a:t>e10_cache_discard_flag</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34467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GB" sz="1600" dirty="0">
                          <a:latin typeface="Courier New" pitchFamily="49" charset="0"/>
                          <a:cs typeface="Courier New" pitchFamily="49" charset="0"/>
                        </a:rPr>
                        <a:t>e10_cache_threads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bl>
          </a:graphicData>
        </a:graphic>
      </p:graphicFrame>
      <p:sp>
        <p:nvSpPr>
          <p:cNvPr id="122" name="Oval 121">
            <a:extLst>
              <a:ext uri="{FF2B5EF4-FFF2-40B4-BE49-F238E27FC236}">
                <a16:creationId xmlns:a16="http://schemas.microsoft.com/office/drawing/2014/main" id="{FAC3E91A-68D0-464A-BCE7-6A4C3DEC720F}"/>
              </a:ext>
            </a:extLst>
          </p:cNvPr>
          <p:cNvSpPr/>
          <p:nvPr/>
        </p:nvSpPr>
        <p:spPr>
          <a:xfrm>
            <a:off x="5034789" y="2090507"/>
            <a:ext cx="360040" cy="360040"/>
          </a:xfrm>
          <a:prstGeom prst="ellipse">
            <a:avLst/>
          </a:prstGeom>
          <a:solidFill>
            <a:srgbClr val="EEECE1">
              <a:lumMod val="5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0</a:t>
            </a:r>
          </a:p>
        </p:txBody>
      </p:sp>
      <p:sp>
        <p:nvSpPr>
          <p:cNvPr id="123" name="Oval 122">
            <a:extLst>
              <a:ext uri="{FF2B5EF4-FFF2-40B4-BE49-F238E27FC236}">
                <a16:creationId xmlns:a16="http://schemas.microsoft.com/office/drawing/2014/main" id="{A5E2C734-A52B-0840-9416-1958472123CD}"/>
              </a:ext>
            </a:extLst>
          </p:cNvPr>
          <p:cNvSpPr/>
          <p:nvPr/>
        </p:nvSpPr>
        <p:spPr>
          <a:xfrm>
            <a:off x="5754869" y="2090507"/>
            <a:ext cx="360040" cy="360040"/>
          </a:xfrm>
          <a:prstGeom prst="ellipse">
            <a:avLst/>
          </a:prstGeom>
          <a:solidFill>
            <a:srgbClr val="1F497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1</a:t>
            </a:r>
          </a:p>
        </p:txBody>
      </p:sp>
      <p:sp>
        <p:nvSpPr>
          <p:cNvPr id="124" name="Oval 123">
            <a:extLst>
              <a:ext uri="{FF2B5EF4-FFF2-40B4-BE49-F238E27FC236}">
                <a16:creationId xmlns:a16="http://schemas.microsoft.com/office/drawing/2014/main" id="{E4DD65C3-0255-BF46-A0A1-D667E31E0368}"/>
              </a:ext>
            </a:extLst>
          </p:cNvPr>
          <p:cNvSpPr/>
          <p:nvPr/>
        </p:nvSpPr>
        <p:spPr>
          <a:xfrm>
            <a:off x="6474949" y="2090507"/>
            <a:ext cx="360040" cy="360040"/>
          </a:xfrm>
          <a:prstGeom prst="ellipse">
            <a:avLst/>
          </a:prstGeom>
          <a:solidFill>
            <a:srgbClr val="C0504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2</a:t>
            </a:r>
          </a:p>
        </p:txBody>
      </p:sp>
      <p:sp>
        <p:nvSpPr>
          <p:cNvPr id="125" name="Oval 124">
            <a:extLst>
              <a:ext uri="{FF2B5EF4-FFF2-40B4-BE49-F238E27FC236}">
                <a16:creationId xmlns:a16="http://schemas.microsoft.com/office/drawing/2014/main" id="{D1F91B33-8F9F-5643-BC9E-A8F4A1756E6B}"/>
              </a:ext>
            </a:extLst>
          </p:cNvPr>
          <p:cNvSpPr/>
          <p:nvPr/>
        </p:nvSpPr>
        <p:spPr>
          <a:xfrm>
            <a:off x="7123021" y="2090507"/>
            <a:ext cx="360040" cy="360040"/>
          </a:xfrm>
          <a:prstGeom prst="ellipse">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3</a:t>
            </a:r>
          </a:p>
        </p:txBody>
      </p:sp>
      <p:sp>
        <p:nvSpPr>
          <p:cNvPr id="126" name="Oval 125">
            <a:extLst>
              <a:ext uri="{FF2B5EF4-FFF2-40B4-BE49-F238E27FC236}">
                <a16:creationId xmlns:a16="http://schemas.microsoft.com/office/drawing/2014/main" id="{D9543879-4CCD-A54D-B9B0-4780FD1C1A5F}"/>
              </a:ext>
            </a:extLst>
          </p:cNvPr>
          <p:cNvSpPr/>
          <p:nvPr/>
        </p:nvSpPr>
        <p:spPr>
          <a:xfrm>
            <a:off x="7843101" y="2090507"/>
            <a:ext cx="360040" cy="360040"/>
          </a:xfrm>
          <a:prstGeom prst="ellipse">
            <a:avLst/>
          </a:prstGeom>
          <a:solidFill>
            <a:srgbClr val="8064A2">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4</a:t>
            </a:r>
          </a:p>
        </p:txBody>
      </p:sp>
      <p:sp>
        <p:nvSpPr>
          <p:cNvPr id="127" name="Oval 126">
            <a:extLst>
              <a:ext uri="{FF2B5EF4-FFF2-40B4-BE49-F238E27FC236}">
                <a16:creationId xmlns:a16="http://schemas.microsoft.com/office/drawing/2014/main" id="{9EFB6FC0-2CB3-094F-8FF4-AC29F6BACEB0}"/>
              </a:ext>
            </a:extLst>
          </p:cNvPr>
          <p:cNvSpPr/>
          <p:nvPr/>
        </p:nvSpPr>
        <p:spPr>
          <a:xfrm>
            <a:off x="8563181" y="2090507"/>
            <a:ext cx="360040" cy="360040"/>
          </a:xfrm>
          <a:prstGeom prst="ellipse">
            <a:avLst/>
          </a:prstGeom>
          <a:solidFill>
            <a:srgbClr val="4BACC6">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5</a:t>
            </a:r>
          </a:p>
        </p:txBody>
      </p:sp>
      <p:sp>
        <p:nvSpPr>
          <p:cNvPr id="128" name="Rectangle 127">
            <a:extLst>
              <a:ext uri="{FF2B5EF4-FFF2-40B4-BE49-F238E27FC236}">
                <a16:creationId xmlns:a16="http://schemas.microsoft.com/office/drawing/2014/main" id="{13A5BF5E-589E-5243-88B1-96C76AB7A1EF}"/>
              </a:ext>
            </a:extLst>
          </p:cNvPr>
          <p:cNvSpPr/>
          <p:nvPr/>
        </p:nvSpPr>
        <p:spPr>
          <a:xfrm>
            <a:off x="4935171" y="2018499"/>
            <a:ext cx="4104456" cy="1688932"/>
          </a:xfrm>
          <a:prstGeom prst="rect">
            <a:avLst/>
          </a:prstGeom>
          <a:noFill/>
          <a:ln w="9525" cap="flat" cmpd="sng" algn="ctr">
            <a:solidFill>
              <a:srgbClr val="4F81BD">
                <a:shade val="95000"/>
                <a:satMod val="105000"/>
              </a:srgbClr>
            </a:solidFill>
            <a:prstDash val="dash"/>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9" name="TextBox 128">
            <a:extLst>
              <a:ext uri="{FF2B5EF4-FFF2-40B4-BE49-F238E27FC236}">
                <a16:creationId xmlns:a16="http://schemas.microsoft.com/office/drawing/2014/main" id="{14A96DE7-1D16-F240-96EA-02A3C689556B}"/>
              </a:ext>
            </a:extLst>
          </p:cNvPr>
          <p:cNvSpPr txBox="1"/>
          <p:nvPr/>
        </p:nvSpPr>
        <p:spPr>
          <a:xfrm>
            <a:off x="5151195" y="1710722"/>
            <a:ext cx="3626539" cy="307777"/>
          </a:xfrm>
          <a:prstGeom prst="rect">
            <a:avLst/>
          </a:prstGeom>
          <a:noFill/>
        </p:spPr>
        <p:txBody>
          <a:bodyPr wrap="none" rtlCol="0">
            <a:spAutoFit/>
          </a:bodyPr>
          <a:lstStyle/>
          <a:p>
            <a:pPr fontAlgn="base">
              <a:spcBef>
                <a:spcPct val="0"/>
              </a:spcBef>
              <a:spcAft>
                <a:spcPct val="0"/>
              </a:spcAft>
            </a:pPr>
            <a:r>
              <a:rPr lang="en-US" sz="1400" dirty="0">
                <a:solidFill>
                  <a:prstClr val="black">
                    <a:lumMod val="50000"/>
                    <a:lumOff val="50000"/>
                  </a:prstClr>
                </a:solidFill>
                <a:cs typeface="Arial" charset="0"/>
              </a:rPr>
              <a:t>Global Sync Group (MPI_COMM_WORLD)</a:t>
            </a:r>
          </a:p>
        </p:txBody>
      </p:sp>
      <p:grpSp>
        <p:nvGrpSpPr>
          <p:cNvPr id="130" name="Group 129">
            <a:extLst>
              <a:ext uri="{FF2B5EF4-FFF2-40B4-BE49-F238E27FC236}">
                <a16:creationId xmlns:a16="http://schemas.microsoft.com/office/drawing/2014/main" id="{338012E5-3DB4-5042-B326-C59C1308DEE5}"/>
              </a:ext>
            </a:extLst>
          </p:cNvPr>
          <p:cNvGrpSpPr/>
          <p:nvPr/>
        </p:nvGrpSpPr>
        <p:grpSpPr>
          <a:xfrm>
            <a:off x="-45804" y="3203375"/>
            <a:ext cx="3897724" cy="2808312"/>
            <a:chOff x="84407" y="3501008"/>
            <a:chExt cx="3897724" cy="2808312"/>
          </a:xfrm>
        </p:grpSpPr>
        <p:grpSp>
          <p:nvGrpSpPr>
            <p:cNvPr id="131" name="Group 130">
              <a:extLst>
                <a:ext uri="{FF2B5EF4-FFF2-40B4-BE49-F238E27FC236}">
                  <a16:creationId xmlns:a16="http://schemas.microsoft.com/office/drawing/2014/main" id="{0CFB0534-DE47-0544-AE54-A6115DBDB426}"/>
                </a:ext>
              </a:extLst>
            </p:cNvPr>
            <p:cNvGrpSpPr/>
            <p:nvPr/>
          </p:nvGrpSpPr>
          <p:grpSpPr>
            <a:xfrm>
              <a:off x="453739" y="3501008"/>
              <a:ext cx="3528392" cy="2808312"/>
              <a:chOff x="453739" y="3501008"/>
              <a:chExt cx="3528392" cy="2808312"/>
            </a:xfrm>
          </p:grpSpPr>
          <p:sp>
            <p:nvSpPr>
              <p:cNvPr id="135" name="Rectangle 134">
                <a:extLst>
                  <a:ext uri="{FF2B5EF4-FFF2-40B4-BE49-F238E27FC236}">
                    <a16:creationId xmlns:a16="http://schemas.microsoft.com/office/drawing/2014/main" id="{0306FCC9-63B0-7142-B490-7A58539EDACD}"/>
                  </a:ext>
                </a:extLst>
              </p:cNvPr>
              <p:cNvSpPr/>
              <p:nvPr/>
            </p:nvSpPr>
            <p:spPr>
              <a:xfrm>
                <a:off x="453739" y="3501008"/>
                <a:ext cx="3528392" cy="432048"/>
              </a:xfrm>
              <a:prstGeom prst="rect">
                <a:avLst/>
              </a:prstGeom>
              <a:solidFill>
                <a:srgbClr val="4F81BD"/>
              </a:solidFill>
              <a:ln w="25400" cap="flat" cmpd="sng" algn="ctr">
                <a:solidFill>
                  <a:srgbClr val="4F81BD">
                    <a:shade val="50000"/>
                  </a:srgbClr>
                </a:solidFill>
                <a:prstDash val="solid"/>
              </a:ln>
              <a:effectLst>
                <a:glow>
                  <a:srgbClr val="4F81BD">
                    <a:alpha val="40000"/>
                  </a:srgbClr>
                </a:glow>
                <a:softEdge rad="254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MPI-IO</a:t>
                </a:r>
              </a:p>
            </p:txBody>
          </p:sp>
          <p:sp>
            <p:nvSpPr>
              <p:cNvPr id="136" name="Rectangle 135">
                <a:extLst>
                  <a:ext uri="{FF2B5EF4-FFF2-40B4-BE49-F238E27FC236}">
                    <a16:creationId xmlns:a16="http://schemas.microsoft.com/office/drawing/2014/main" id="{2AD70F4F-1122-0A4E-8272-C27CD06F2FC3}"/>
                  </a:ext>
                </a:extLst>
              </p:cNvPr>
              <p:cNvSpPr/>
              <p:nvPr/>
            </p:nvSpPr>
            <p:spPr>
              <a:xfrm>
                <a:off x="453739" y="4005064"/>
                <a:ext cx="3528392" cy="432048"/>
              </a:xfrm>
              <a:prstGeom prst="rect">
                <a:avLst/>
              </a:prstGeom>
              <a:solidFill>
                <a:srgbClr val="4F81BD"/>
              </a:solidFill>
              <a:ln w="25400" cap="flat" cmpd="sng" algn="ctr">
                <a:solidFill>
                  <a:srgbClr val="4F81BD">
                    <a:shade val="50000"/>
                  </a:srgbClr>
                </a:solidFill>
                <a:prstDash val="solid"/>
              </a:ln>
              <a:effectLst>
                <a:glow>
                  <a:srgbClr val="4F81BD">
                    <a:alpha val="40000"/>
                  </a:srgbClr>
                </a:glow>
                <a:softEdge rad="254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ADIO (Abstract Device IO)</a:t>
                </a:r>
              </a:p>
            </p:txBody>
          </p:sp>
          <p:sp>
            <p:nvSpPr>
              <p:cNvPr id="137" name="Rectangle 136">
                <a:extLst>
                  <a:ext uri="{FF2B5EF4-FFF2-40B4-BE49-F238E27FC236}">
                    <a16:creationId xmlns:a16="http://schemas.microsoft.com/office/drawing/2014/main" id="{EAF5CBCC-2FF9-3445-ACA3-A0B1FEDADF54}"/>
                  </a:ext>
                </a:extLst>
              </p:cNvPr>
              <p:cNvSpPr/>
              <p:nvPr/>
            </p:nvSpPr>
            <p:spPr>
              <a:xfrm>
                <a:off x="453739" y="4509120"/>
                <a:ext cx="792088" cy="792088"/>
              </a:xfrm>
              <a:prstGeom prst="rect">
                <a:avLst/>
              </a:prstGeom>
              <a:solidFill>
                <a:sysClr val="window" lastClr="FFFFFF">
                  <a:lumMod val="65000"/>
                </a:sysClr>
              </a:solidFill>
              <a:ln w="25400" cap="flat" cmpd="sng" algn="ctr">
                <a:solidFill>
                  <a:srgbClr val="4F81BD">
                    <a:shade val="50000"/>
                  </a:srgbClr>
                </a:solidFill>
                <a:prstDash val="solid"/>
              </a:ln>
              <a:effectLst>
                <a:glow>
                  <a:srgbClr val="4F81BD">
                    <a:alpha val="40000"/>
                  </a:srgbClr>
                </a:glow>
                <a:softEdge rad="254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Lustre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Driver</a:t>
                </a:r>
              </a:p>
            </p:txBody>
          </p:sp>
          <p:sp>
            <p:nvSpPr>
              <p:cNvPr id="138" name="Rectangle 137">
                <a:extLst>
                  <a:ext uri="{FF2B5EF4-FFF2-40B4-BE49-F238E27FC236}">
                    <a16:creationId xmlns:a16="http://schemas.microsoft.com/office/drawing/2014/main" id="{D2807C4C-C161-0043-80B4-191162F9853C}"/>
                  </a:ext>
                </a:extLst>
              </p:cNvPr>
              <p:cNvSpPr/>
              <p:nvPr/>
            </p:nvSpPr>
            <p:spPr>
              <a:xfrm>
                <a:off x="1317835" y="4509120"/>
                <a:ext cx="792088" cy="792088"/>
              </a:xfrm>
              <a:prstGeom prst="rect">
                <a:avLst/>
              </a:prstGeom>
              <a:solidFill>
                <a:srgbClr val="C0504D">
                  <a:lumMod val="75000"/>
                </a:srgbClr>
              </a:solidFill>
              <a:ln w="25400" cap="flat" cmpd="sng" algn="ctr">
                <a:solidFill>
                  <a:srgbClr val="4F81BD">
                    <a:shade val="50000"/>
                  </a:srgbClr>
                </a:solidFill>
                <a:prstDash val="solid"/>
              </a:ln>
              <a:effectLst>
                <a:glow>
                  <a:srgbClr val="4F81BD">
                    <a:alpha val="40000"/>
                  </a:srgbClr>
                </a:glow>
                <a:softEdge rad="254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GPFS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Driver</a:t>
                </a:r>
              </a:p>
            </p:txBody>
          </p:sp>
          <p:sp>
            <p:nvSpPr>
              <p:cNvPr id="139" name="Rectangle 138">
                <a:extLst>
                  <a:ext uri="{FF2B5EF4-FFF2-40B4-BE49-F238E27FC236}">
                    <a16:creationId xmlns:a16="http://schemas.microsoft.com/office/drawing/2014/main" id="{B85A8DCD-6F6B-F241-B3FE-3731D5A957E3}"/>
                  </a:ext>
                </a:extLst>
              </p:cNvPr>
              <p:cNvSpPr/>
              <p:nvPr/>
            </p:nvSpPr>
            <p:spPr>
              <a:xfrm>
                <a:off x="2181931" y="4509120"/>
                <a:ext cx="792088" cy="792088"/>
              </a:xfrm>
              <a:prstGeom prst="rect">
                <a:avLst/>
              </a:prstGeom>
              <a:solidFill>
                <a:srgbClr val="4BACC6">
                  <a:lumMod val="75000"/>
                </a:srgbClr>
              </a:solidFill>
              <a:ln w="25400" cap="flat" cmpd="sng" algn="ctr">
                <a:solidFill>
                  <a:srgbClr val="4F81BD">
                    <a:shade val="50000"/>
                  </a:srgbClr>
                </a:solidFill>
                <a:prstDash val="solid"/>
              </a:ln>
              <a:effectLst>
                <a:glow>
                  <a:srgbClr val="4F81BD">
                    <a:alpha val="40000"/>
                  </a:srgbClr>
                </a:glow>
                <a:softEdge rad="254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UFS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Driver</a:t>
                </a:r>
              </a:p>
            </p:txBody>
          </p:sp>
          <p:sp>
            <p:nvSpPr>
              <p:cNvPr id="140" name="Rectangle 139">
                <a:extLst>
                  <a:ext uri="{FF2B5EF4-FFF2-40B4-BE49-F238E27FC236}">
                    <a16:creationId xmlns:a16="http://schemas.microsoft.com/office/drawing/2014/main" id="{D697A8C0-75A4-3049-9490-859E27696C31}"/>
                  </a:ext>
                </a:extLst>
              </p:cNvPr>
              <p:cNvSpPr/>
              <p:nvPr/>
            </p:nvSpPr>
            <p:spPr>
              <a:xfrm>
                <a:off x="3046027" y="4509120"/>
                <a:ext cx="936104" cy="792088"/>
              </a:xfrm>
              <a:prstGeom prst="rect">
                <a:avLst/>
              </a:prstGeom>
              <a:solidFill>
                <a:srgbClr val="4F81BD">
                  <a:lumMod val="75000"/>
                </a:srgbClr>
              </a:solidFill>
              <a:ln w="25400" cap="flat" cmpd="sng" algn="ctr">
                <a:solidFill>
                  <a:srgbClr val="4F81BD">
                    <a:shade val="50000"/>
                  </a:srgbClr>
                </a:solidFill>
                <a:prstDash val="solid"/>
              </a:ln>
              <a:effectLst>
                <a:glow>
                  <a:srgbClr val="4F81BD">
                    <a:alpha val="40000"/>
                  </a:srgbClr>
                </a:glow>
                <a:softEdge rad="254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err="1">
                    <a:ln>
                      <a:noFill/>
                    </a:ln>
                    <a:solidFill>
                      <a:prstClr val="white"/>
                    </a:solidFill>
                    <a:effectLst/>
                    <a:uLnTx/>
                    <a:uFillTx/>
                    <a:latin typeface="Calibri"/>
                    <a:ea typeface="+mn-ea"/>
                    <a:cs typeface="+mn-cs"/>
                  </a:rPr>
                  <a:t>BeeGFS</a:t>
                </a:r>
                <a:endParaRPr kumimoji="0" lang="en-GB"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Driver</a:t>
                </a:r>
              </a:p>
            </p:txBody>
          </p:sp>
          <p:sp>
            <p:nvSpPr>
              <p:cNvPr id="141" name="Rectangle 140">
                <a:extLst>
                  <a:ext uri="{FF2B5EF4-FFF2-40B4-BE49-F238E27FC236}">
                    <a16:creationId xmlns:a16="http://schemas.microsoft.com/office/drawing/2014/main" id="{2FDBB778-3D97-844F-B149-6EB7CFC0446B}"/>
                  </a:ext>
                </a:extLst>
              </p:cNvPr>
              <p:cNvSpPr/>
              <p:nvPr/>
            </p:nvSpPr>
            <p:spPr>
              <a:xfrm>
                <a:off x="453739" y="5877272"/>
                <a:ext cx="3528392" cy="432048"/>
              </a:xfrm>
              <a:prstGeom prst="rect">
                <a:avLst/>
              </a:prstGeom>
              <a:solidFill>
                <a:srgbClr val="F79646">
                  <a:lumMod val="75000"/>
                </a:srgbClr>
              </a:solidFill>
              <a:ln w="25400" cap="flat" cmpd="sng" algn="ctr">
                <a:solidFill>
                  <a:srgbClr val="4F81BD">
                    <a:shade val="50000"/>
                  </a:srgbClr>
                </a:solidFill>
                <a:prstDash val="solid"/>
              </a:ln>
              <a:effectLst>
                <a:glow>
                  <a:srgbClr val="4F81BD">
                    <a:alpha val="40000"/>
                  </a:srgbClr>
                </a:glow>
                <a:softEdge rad="254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Parallel File System</a:t>
                </a:r>
              </a:p>
            </p:txBody>
          </p:sp>
          <p:sp>
            <p:nvSpPr>
              <p:cNvPr id="142" name="Rectangle 141">
                <a:extLst>
                  <a:ext uri="{FF2B5EF4-FFF2-40B4-BE49-F238E27FC236}">
                    <a16:creationId xmlns:a16="http://schemas.microsoft.com/office/drawing/2014/main" id="{9105A62C-AFDE-7E41-8850-7C96D545594C}"/>
                  </a:ext>
                </a:extLst>
              </p:cNvPr>
              <p:cNvSpPr/>
              <p:nvPr/>
            </p:nvSpPr>
            <p:spPr>
              <a:xfrm>
                <a:off x="453739" y="5373216"/>
                <a:ext cx="3528392" cy="432048"/>
              </a:xfrm>
              <a:prstGeom prst="rect">
                <a:avLst/>
              </a:prstGeom>
              <a:solidFill>
                <a:srgbClr val="4F81BD">
                  <a:lumMod val="75000"/>
                </a:srgbClr>
              </a:solidFill>
              <a:ln w="25400" cap="flat" cmpd="sng" algn="ctr">
                <a:solidFill>
                  <a:srgbClr val="4F81BD">
                    <a:shade val="50000"/>
                  </a:srgbClr>
                </a:solidFill>
                <a:prstDash val="solid"/>
              </a:ln>
              <a:effectLst>
                <a:glow>
                  <a:srgbClr val="4F81BD">
                    <a:alpha val="40000"/>
                  </a:srgbClr>
                </a:glow>
                <a:softEdge rad="254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Common Layer (DEEP-ER Cache)</a:t>
                </a:r>
              </a:p>
            </p:txBody>
          </p:sp>
        </p:grpSp>
        <p:cxnSp>
          <p:nvCxnSpPr>
            <p:cNvPr id="132" name="Straight Connector 131">
              <a:extLst>
                <a:ext uri="{FF2B5EF4-FFF2-40B4-BE49-F238E27FC236}">
                  <a16:creationId xmlns:a16="http://schemas.microsoft.com/office/drawing/2014/main" id="{DE5F567B-AF28-DD4B-A8A4-142142C96B9D}"/>
                </a:ext>
              </a:extLst>
            </p:cNvPr>
            <p:cNvCxnSpPr/>
            <p:nvPr/>
          </p:nvCxnSpPr>
          <p:spPr>
            <a:xfrm flipH="1">
              <a:off x="386244" y="3501008"/>
              <a:ext cx="1" cy="864096"/>
            </a:xfrm>
            <a:prstGeom prst="line">
              <a:avLst/>
            </a:prstGeom>
            <a:noFill/>
            <a:ln w="9525" cap="flat" cmpd="sng" algn="ctr">
              <a:solidFill>
                <a:srgbClr val="4F81BD"/>
              </a:solidFill>
              <a:prstDash val="solid"/>
            </a:ln>
            <a:effectLst/>
          </p:spPr>
        </p:cxnSp>
        <p:cxnSp>
          <p:nvCxnSpPr>
            <p:cNvPr id="133" name="Straight Connector 132">
              <a:extLst>
                <a:ext uri="{FF2B5EF4-FFF2-40B4-BE49-F238E27FC236}">
                  <a16:creationId xmlns:a16="http://schemas.microsoft.com/office/drawing/2014/main" id="{4E163C04-0BE3-5043-BAFD-16E32815CA53}"/>
                </a:ext>
              </a:extLst>
            </p:cNvPr>
            <p:cNvCxnSpPr/>
            <p:nvPr/>
          </p:nvCxnSpPr>
          <p:spPr>
            <a:xfrm>
              <a:off x="386244" y="5085184"/>
              <a:ext cx="0" cy="720080"/>
            </a:xfrm>
            <a:prstGeom prst="line">
              <a:avLst/>
            </a:prstGeom>
            <a:noFill/>
            <a:ln w="9525" cap="flat" cmpd="sng" algn="ctr">
              <a:solidFill>
                <a:srgbClr val="4F81BD"/>
              </a:solidFill>
              <a:prstDash val="solid"/>
            </a:ln>
            <a:effectLst/>
          </p:spPr>
        </p:cxnSp>
        <p:sp>
          <p:nvSpPr>
            <p:cNvPr id="134" name="TextBox 133">
              <a:extLst>
                <a:ext uri="{FF2B5EF4-FFF2-40B4-BE49-F238E27FC236}">
                  <a16:creationId xmlns:a16="http://schemas.microsoft.com/office/drawing/2014/main" id="{B9518D87-B633-7E4B-AF97-495634D4D32B}"/>
                </a:ext>
              </a:extLst>
            </p:cNvPr>
            <p:cNvSpPr txBox="1"/>
            <p:nvPr/>
          </p:nvSpPr>
          <p:spPr>
            <a:xfrm rot="16200000">
              <a:off x="-164379" y="4518292"/>
              <a:ext cx="866904" cy="369332"/>
            </a:xfrm>
            <a:prstGeom prst="rect">
              <a:avLst/>
            </a:prstGeom>
            <a:noFill/>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srgbClr val="1F497D"/>
                  </a:solidFill>
                  <a:effectLst/>
                  <a:uLnTx/>
                  <a:uFillTx/>
                  <a:latin typeface="Calibri"/>
                  <a:cs typeface="Arial" pitchFamily="34" charset="0"/>
                </a:rPr>
                <a:t>ROMIO</a:t>
              </a:r>
            </a:p>
          </p:txBody>
        </p:sp>
      </p:grpSp>
      <p:cxnSp>
        <p:nvCxnSpPr>
          <p:cNvPr id="143" name="Straight Connector 142">
            <a:extLst>
              <a:ext uri="{FF2B5EF4-FFF2-40B4-BE49-F238E27FC236}">
                <a16:creationId xmlns:a16="http://schemas.microsoft.com/office/drawing/2014/main" id="{6D68E67E-450F-F248-873D-BB4DBFD7CC47}"/>
              </a:ext>
            </a:extLst>
          </p:cNvPr>
          <p:cNvCxnSpPr>
            <a:endCxn id="144" idx="3"/>
          </p:cNvCxnSpPr>
          <p:nvPr/>
        </p:nvCxnSpPr>
        <p:spPr>
          <a:xfrm flipH="1">
            <a:off x="5073644" y="4970827"/>
            <a:ext cx="3821967" cy="14226"/>
          </a:xfrm>
          <a:prstGeom prst="line">
            <a:avLst/>
          </a:prstGeom>
          <a:noFill/>
          <a:ln w="25400" cap="flat" cmpd="sng" algn="ctr">
            <a:solidFill>
              <a:srgbClr val="4F81BD"/>
            </a:solidFill>
            <a:prstDash val="dash"/>
          </a:ln>
          <a:effectLst>
            <a:outerShdw blurRad="40000" dist="20000" dir="5400000" rotWithShape="0">
              <a:srgbClr val="000000">
                <a:alpha val="38000"/>
              </a:srgbClr>
            </a:outerShdw>
          </a:effectLst>
        </p:spPr>
      </p:cxnSp>
      <p:sp>
        <p:nvSpPr>
          <p:cNvPr id="144" name="TextBox 143">
            <a:extLst>
              <a:ext uri="{FF2B5EF4-FFF2-40B4-BE49-F238E27FC236}">
                <a16:creationId xmlns:a16="http://schemas.microsoft.com/office/drawing/2014/main" id="{693915BE-EACA-FD4A-BF1B-C93295F1E6AA}"/>
              </a:ext>
            </a:extLst>
          </p:cNvPr>
          <p:cNvSpPr txBox="1"/>
          <p:nvPr/>
        </p:nvSpPr>
        <p:spPr>
          <a:xfrm>
            <a:off x="3888704" y="4723443"/>
            <a:ext cx="1184940" cy="523220"/>
          </a:xfrm>
          <a:prstGeom prst="rect">
            <a:avLst/>
          </a:prstGeom>
          <a:noFill/>
        </p:spPr>
        <p:txBody>
          <a:bodyPr wrap="none" rtlCol="0">
            <a:spAutoFit/>
          </a:bodyPr>
          <a:lstStyle/>
          <a:p>
            <a:pPr algn="ctr" fontAlgn="base">
              <a:spcBef>
                <a:spcPct val="0"/>
              </a:spcBef>
              <a:spcAft>
                <a:spcPct val="0"/>
              </a:spcAft>
            </a:pPr>
            <a:r>
              <a:rPr lang="en-US" sz="1400" dirty="0">
                <a:solidFill>
                  <a:prstClr val="black">
                    <a:lumMod val="50000"/>
                    <a:lumOff val="50000"/>
                  </a:prstClr>
                </a:solidFill>
                <a:cs typeface="Arial" charset="0"/>
              </a:rPr>
              <a:t>Independent </a:t>
            </a:r>
          </a:p>
          <a:p>
            <a:pPr algn="ctr" fontAlgn="base">
              <a:spcBef>
                <a:spcPct val="0"/>
              </a:spcBef>
              <a:spcAft>
                <a:spcPct val="0"/>
              </a:spcAft>
            </a:pPr>
            <a:r>
              <a:rPr lang="en-US" sz="1400" dirty="0">
                <a:solidFill>
                  <a:prstClr val="black">
                    <a:lumMod val="50000"/>
                    <a:lumOff val="50000"/>
                  </a:prstClr>
                </a:solidFill>
                <a:cs typeface="Arial" charset="0"/>
              </a:rPr>
              <a:t>I/O</a:t>
            </a:r>
          </a:p>
        </p:txBody>
      </p:sp>
      <p:cxnSp>
        <p:nvCxnSpPr>
          <p:cNvPr id="145" name="Straight Connector 144">
            <a:extLst>
              <a:ext uri="{FF2B5EF4-FFF2-40B4-BE49-F238E27FC236}">
                <a16:creationId xmlns:a16="http://schemas.microsoft.com/office/drawing/2014/main" id="{EBC6BC03-89FA-A644-B97F-9E75188E3A9B}"/>
              </a:ext>
            </a:extLst>
          </p:cNvPr>
          <p:cNvCxnSpPr/>
          <p:nvPr/>
        </p:nvCxnSpPr>
        <p:spPr>
          <a:xfrm flipH="1">
            <a:off x="5154941" y="3818699"/>
            <a:ext cx="3740670" cy="1950"/>
          </a:xfrm>
          <a:prstGeom prst="line">
            <a:avLst/>
          </a:prstGeom>
          <a:noFill/>
          <a:ln w="25400" cap="flat" cmpd="sng" algn="ctr">
            <a:solidFill>
              <a:srgbClr val="4F81BD"/>
            </a:solidFill>
            <a:prstDash val="dash"/>
          </a:ln>
          <a:effectLst>
            <a:outerShdw blurRad="40000" dist="20000" dir="5400000" rotWithShape="0">
              <a:srgbClr val="000000">
                <a:alpha val="38000"/>
              </a:srgbClr>
            </a:outerShdw>
          </a:effectLst>
        </p:spPr>
      </p:cxnSp>
      <p:sp>
        <p:nvSpPr>
          <p:cNvPr id="146" name="Rectangle 145">
            <a:extLst>
              <a:ext uri="{FF2B5EF4-FFF2-40B4-BE49-F238E27FC236}">
                <a16:creationId xmlns:a16="http://schemas.microsoft.com/office/drawing/2014/main" id="{0094872F-5D4C-3E48-8E05-5DB273CCF851}"/>
              </a:ext>
            </a:extLst>
          </p:cNvPr>
          <p:cNvSpPr/>
          <p:nvPr/>
        </p:nvSpPr>
        <p:spPr>
          <a:xfrm>
            <a:off x="8031515" y="3242635"/>
            <a:ext cx="792088" cy="360040"/>
          </a:xfrm>
          <a:prstGeom prst="rect">
            <a:avLst/>
          </a:prstGeom>
          <a:solidFill>
            <a:srgbClr val="4BACC6">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7" name="Rectangle 146">
            <a:extLst>
              <a:ext uri="{FF2B5EF4-FFF2-40B4-BE49-F238E27FC236}">
                <a16:creationId xmlns:a16="http://schemas.microsoft.com/office/drawing/2014/main" id="{2F454728-08C3-1845-80B6-F43E3F9BF778}"/>
              </a:ext>
            </a:extLst>
          </p:cNvPr>
          <p:cNvSpPr/>
          <p:nvPr/>
        </p:nvSpPr>
        <p:spPr>
          <a:xfrm>
            <a:off x="7099157" y="3242636"/>
            <a:ext cx="792088" cy="360040"/>
          </a:xfrm>
          <a:prstGeom prst="rect">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8" name="Rectangle 147">
            <a:extLst>
              <a:ext uri="{FF2B5EF4-FFF2-40B4-BE49-F238E27FC236}">
                <a16:creationId xmlns:a16="http://schemas.microsoft.com/office/drawing/2014/main" id="{9EECF428-B845-7646-B043-0840863BF6A8}"/>
              </a:ext>
            </a:extLst>
          </p:cNvPr>
          <p:cNvSpPr/>
          <p:nvPr/>
        </p:nvSpPr>
        <p:spPr>
          <a:xfrm>
            <a:off x="6091045" y="3242635"/>
            <a:ext cx="792088" cy="360040"/>
          </a:xfrm>
          <a:prstGeom prst="rect">
            <a:avLst/>
          </a:prstGeom>
          <a:solidFill>
            <a:srgbClr val="C0504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9" name="Rectangle 148">
            <a:extLst>
              <a:ext uri="{FF2B5EF4-FFF2-40B4-BE49-F238E27FC236}">
                <a16:creationId xmlns:a16="http://schemas.microsoft.com/office/drawing/2014/main" id="{387043EA-1F86-0040-83F9-D26986818F43}"/>
              </a:ext>
            </a:extLst>
          </p:cNvPr>
          <p:cNvSpPr/>
          <p:nvPr/>
        </p:nvSpPr>
        <p:spPr>
          <a:xfrm>
            <a:off x="5154941" y="3242636"/>
            <a:ext cx="792088" cy="360040"/>
          </a:xfrm>
          <a:prstGeom prst="rect">
            <a:avLst/>
          </a:prstGeom>
          <a:solidFill>
            <a:srgbClr val="EEECE1">
              <a:lumMod val="5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0" name="Rectangle 149">
            <a:extLst>
              <a:ext uri="{FF2B5EF4-FFF2-40B4-BE49-F238E27FC236}">
                <a16:creationId xmlns:a16="http://schemas.microsoft.com/office/drawing/2014/main" id="{728A8859-DFB7-AC40-8B4F-382288F5F6F3}"/>
              </a:ext>
            </a:extLst>
          </p:cNvPr>
          <p:cNvSpPr/>
          <p:nvPr/>
        </p:nvSpPr>
        <p:spPr>
          <a:xfrm>
            <a:off x="5007179" y="2594563"/>
            <a:ext cx="216024" cy="216024"/>
          </a:xfrm>
          <a:prstGeom prst="rect">
            <a:avLst/>
          </a:prstGeom>
          <a:solidFill>
            <a:srgbClr val="EEECE1">
              <a:lumMod val="5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1" name="Rectangle 150">
            <a:extLst>
              <a:ext uri="{FF2B5EF4-FFF2-40B4-BE49-F238E27FC236}">
                <a16:creationId xmlns:a16="http://schemas.microsoft.com/office/drawing/2014/main" id="{C984C431-94DC-744C-9BFE-B1F06EB65615}"/>
              </a:ext>
            </a:extLst>
          </p:cNvPr>
          <p:cNvSpPr/>
          <p:nvPr/>
        </p:nvSpPr>
        <p:spPr>
          <a:xfrm>
            <a:off x="5223203" y="2594563"/>
            <a:ext cx="216024" cy="216024"/>
          </a:xfrm>
          <a:prstGeom prst="rect">
            <a:avLst/>
          </a:prstGeom>
          <a:solidFill>
            <a:srgbClr val="EEECE1">
              <a:lumMod val="5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5D400A18-E3FC-FC44-AFDC-8936832B4906}"/>
              </a:ext>
            </a:extLst>
          </p:cNvPr>
          <p:cNvSpPr/>
          <p:nvPr/>
        </p:nvSpPr>
        <p:spPr>
          <a:xfrm>
            <a:off x="5727259" y="2594563"/>
            <a:ext cx="216024" cy="216024"/>
          </a:xfrm>
          <a:prstGeom prst="rect">
            <a:avLst/>
          </a:prstGeom>
          <a:solidFill>
            <a:srgbClr val="1F497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3E003D2F-CFAF-2B45-A3C8-0F30CE476241}"/>
              </a:ext>
            </a:extLst>
          </p:cNvPr>
          <p:cNvSpPr/>
          <p:nvPr/>
        </p:nvSpPr>
        <p:spPr>
          <a:xfrm>
            <a:off x="5943283" y="2594563"/>
            <a:ext cx="216024" cy="216024"/>
          </a:xfrm>
          <a:prstGeom prst="rect">
            <a:avLst/>
          </a:prstGeom>
          <a:solidFill>
            <a:srgbClr val="1F497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4" name="Rectangle 153">
            <a:extLst>
              <a:ext uri="{FF2B5EF4-FFF2-40B4-BE49-F238E27FC236}">
                <a16:creationId xmlns:a16="http://schemas.microsoft.com/office/drawing/2014/main" id="{C499ECD7-9CE5-A74E-AC12-3F9DBB24293A}"/>
              </a:ext>
            </a:extLst>
          </p:cNvPr>
          <p:cNvSpPr/>
          <p:nvPr/>
        </p:nvSpPr>
        <p:spPr>
          <a:xfrm>
            <a:off x="6447339" y="2594563"/>
            <a:ext cx="216024" cy="216024"/>
          </a:xfrm>
          <a:prstGeom prst="rect">
            <a:avLst/>
          </a:prstGeom>
          <a:solidFill>
            <a:srgbClr val="C0504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5" name="Rectangle 154">
            <a:extLst>
              <a:ext uri="{FF2B5EF4-FFF2-40B4-BE49-F238E27FC236}">
                <a16:creationId xmlns:a16="http://schemas.microsoft.com/office/drawing/2014/main" id="{81200AA8-726A-B142-BC06-2CDECA73BEC4}"/>
              </a:ext>
            </a:extLst>
          </p:cNvPr>
          <p:cNvSpPr/>
          <p:nvPr/>
        </p:nvSpPr>
        <p:spPr>
          <a:xfrm>
            <a:off x="6663363" y="2594563"/>
            <a:ext cx="216024" cy="216024"/>
          </a:xfrm>
          <a:prstGeom prst="rect">
            <a:avLst/>
          </a:prstGeom>
          <a:solidFill>
            <a:srgbClr val="C0504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1E0E33C0-F602-E84E-840B-EB0E5250D210}"/>
              </a:ext>
            </a:extLst>
          </p:cNvPr>
          <p:cNvSpPr/>
          <p:nvPr/>
        </p:nvSpPr>
        <p:spPr>
          <a:xfrm>
            <a:off x="7095411" y="2594563"/>
            <a:ext cx="216024" cy="216024"/>
          </a:xfrm>
          <a:prstGeom prst="rect">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9E6F360D-3DCE-FE4E-BB6F-65C0421D540A}"/>
              </a:ext>
            </a:extLst>
          </p:cNvPr>
          <p:cNvSpPr/>
          <p:nvPr/>
        </p:nvSpPr>
        <p:spPr>
          <a:xfrm>
            <a:off x="7311435" y="2594563"/>
            <a:ext cx="216024" cy="216024"/>
          </a:xfrm>
          <a:prstGeom prst="rect">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8" name="Rectangle 157">
            <a:extLst>
              <a:ext uri="{FF2B5EF4-FFF2-40B4-BE49-F238E27FC236}">
                <a16:creationId xmlns:a16="http://schemas.microsoft.com/office/drawing/2014/main" id="{C58EDA03-DC3E-CD4A-9AB7-F62E93D149B0}"/>
              </a:ext>
            </a:extLst>
          </p:cNvPr>
          <p:cNvSpPr/>
          <p:nvPr/>
        </p:nvSpPr>
        <p:spPr>
          <a:xfrm>
            <a:off x="7815491" y="2594563"/>
            <a:ext cx="216024" cy="216024"/>
          </a:xfrm>
          <a:prstGeom prst="rect">
            <a:avLst/>
          </a:prstGeom>
          <a:solidFill>
            <a:srgbClr val="8064A2">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9" name="Rectangle 158">
            <a:extLst>
              <a:ext uri="{FF2B5EF4-FFF2-40B4-BE49-F238E27FC236}">
                <a16:creationId xmlns:a16="http://schemas.microsoft.com/office/drawing/2014/main" id="{27B0F0F5-DC8C-254E-8B7B-B6839BBC1727}"/>
              </a:ext>
            </a:extLst>
          </p:cNvPr>
          <p:cNvSpPr/>
          <p:nvPr/>
        </p:nvSpPr>
        <p:spPr>
          <a:xfrm>
            <a:off x="8031515" y="2594563"/>
            <a:ext cx="216024" cy="216024"/>
          </a:xfrm>
          <a:prstGeom prst="rect">
            <a:avLst/>
          </a:prstGeom>
          <a:solidFill>
            <a:srgbClr val="8064A2">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484A3F2B-D78F-F142-B3D7-9189E3F4D12A}"/>
              </a:ext>
            </a:extLst>
          </p:cNvPr>
          <p:cNvSpPr/>
          <p:nvPr/>
        </p:nvSpPr>
        <p:spPr>
          <a:xfrm>
            <a:off x="8535571" y="2594563"/>
            <a:ext cx="216024" cy="216024"/>
          </a:xfrm>
          <a:prstGeom prst="rect">
            <a:avLst/>
          </a:prstGeom>
          <a:solidFill>
            <a:srgbClr val="4BACC6">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0F0A4BD3-76C1-EF4D-994A-DE66E331A000}"/>
              </a:ext>
            </a:extLst>
          </p:cNvPr>
          <p:cNvSpPr/>
          <p:nvPr/>
        </p:nvSpPr>
        <p:spPr>
          <a:xfrm>
            <a:off x="8751595" y="2594563"/>
            <a:ext cx="216024" cy="216024"/>
          </a:xfrm>
          <a:prstGeom prst="rect">
            <a:avLst/>
          </a:prstGeom>
          <a:solidFill>
            <a:srgbClr val="4BACC6">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2" name="Rectangle 161">
            <a:extLst>
              <a:ext uri="{FF2B5EF4-FFF2-40B4-BE49-F238E27FC236}">
                <a16:creationId xmlns:a16="http://schemas.microsoft.com/office/drawing/2014/main" id="{CCE13ED6-7717-284E-A06D-04E5A0A753AE}"/>
              </a:ext>
            </a:extLst>
          </p:cNvPr>
          <p:cNvSpPr/>
          <p:nvPr/>
        </p:nvSpPr>
        <p:spPr>
          <a:xfrm>
            <a:off x="5226949" y="3306776"/>
            <a:ext cx="216024" cy="216024"/>
          </a:xfrm>
          <a:prstGeom prst="rect">
            <a:avLst/>
          </a:prstGeom>
          <a:solidFill>
            <a:srgbClr val="EEECE1">
              <a:lumMod val="5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3" name="Rectangle 162">
            <a:extLst>
              <a:ext uri="{FF2B5EF4-FFF2-40B4-BE49-F238E27FC236}">
                <a16:creationId xmlns:a16="http://schemas.microsoft.com/office/drawing/2014/main" id="{12DE8671-B711-434A-A87C-4E2AB9B303D6}"/>
              </a:ext>
            </a:extLst>
          </p:cNvPr>
          <p:cNvSpPr/>
          <p:nvPr/>
        </p:nvSpPr>
        <p:spPr>
          <a:xfrm>
            <a:off x="5442973" y="3306776"/>
            <a:ext cx="216024" cy="216024"/>
          </a:xfrm>
          <a:prstGeom prst="rect">
            <a:avLst/>
          </a:prstGeom>
          <a:solidFill>
            <a:srgbClr val="1F497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9592EDED-8D89-CA4B-A2D9-B1D17936CC1F}"/>
              </a:ext>
            </a:extLst>
          </p:cNvPr>
          <p:cNvSpPr/>
          <p:nvPr/>
        </p:nvSpPr>
        <p:spPr>
          <a:xfrm>
            <a:off x="5658997" y="3306776"/>
            <a:ext cx="216024" cy="216024"/>
          </a:xfrm>
          <a:prstGeom prst="rect">
            <a:avLst/>
          </a:prstGeom>
          <a:solidFill>
            <a:srgbClr val="C0504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6A5C19B6-F0AF-8A4F-8EE1-62966C2849B6}"/>
              </a:ext>
            </a:extLst>
          </p:cNvPr>
          <p:cNvSpPr/>
          <p:nvPr/>
        </p:nvSpPr>
        <p:spPr>
          <a:xfrm>
            <a:off x="6163053" y="3306776"/>
            <a:ext cx="216024" cy="216024"/>
          </a:xfrm>
          <a:prstGeom prst="rect">
            <a:avLst/>
          </a:prstGeom>
          <a:solidFill>
            <a:srgbClr val="EEECE1">
              <a:lumMod val="5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6" name="Rectangle 165">
            <a:extLst>
              <a:ext uri="{FF2B5EF4-FFF2-40B4-BE49-F238E27FC236}">
                <a16:creationId xmlns:a16="http://schemas.microsoft.com/office/drawing/2014/main" id="{DEC2BDFA-E971-2149-AA73-E51ADB8D44FF}"/>
              </a:ext>
            </a:extLst>
          </p:cNvPr>
          <p:cNvSpPr/>
          <p:nvPr/>
        </p:nvSpPr>
        <p:spPr>
          <a:xfrm>
            <a:off x="6379077" y="3306776"/>
            <a:ext cx="216024" cy="216024"/>
          </a:xfrm>
          <a:prstGeom prst="rect">
            <a:avLst/>
          </a:prstGeom>
          <a:solidFill>
            <a:srgbClr val="1F497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DF84B6E1-B60A-C84E-836B-DC3BECEE5812}"/>
              </a:ext>
            </a:extLst>
          </p:cNvPr>
          <p:cNvSpPr/>
          <p:nvPr/>
        </p:nvSpPr>
        <p:spPr>
          <a:xfrm>
            <a:off x="6595101" y="3306776"/>
            <a:ext cx="216024" cy="216024"/>
          </a:xfrm>
          <a:prstGeom prst="rect">
            <a:avLst/>
          </a:prstGeom>
          <a:solidFill>
            <a:srgbClr val="C0504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8" name="Rectangle 167">
            <a:extLst>
              <a:ext uri="{FF2B5EF4-FFF2-40B4-BE49-F238E27FC236}">
                <a16:creationId xmlns:a16="http://schemas.microsoft.com/office/drawing/2014/main" id="{B25B88DE-DF2C-FB47-A2A9-443CEADB7E4D}"/>
              </a:ext>
            </a:extLst>
          </p:cNvPr>
          <p:cNvSpPr/>
          <p:nvPr/>
        </p:nvSpPr>
        <p:spPr>
          <a:xfrm>
            <a:off x="7171165" y="3306776"/>
            <a:ext cx="216024" cy="216024"/>
          </a:xfrm>
          <a:prstGeom prst="rect">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9" name="Rectangle 168">
            <a:extLst>
              <a:ext uri="{FF2B5EF4-FFF2-40B4-BE49-F238E27FC236}">
                <a16:creationId xmlns:a16="http://schemas.microsoft.com/office/drawing/2014/main" id="{0D9BA4E8-FB7B-444C-AC5F-DD4B164FB640}"/>
              </a:ext>
            </a:extLst>
          </p:cNvPr>
          <p:cNvSpPr/>
          <p:nvPr/>
        </p:nvSpPr>
        <p:spPr>
          <a:xfrm>
            <a:off x="7387189" y="3306776"/>
            <a:ext cx="216024" cy="216024"/>
          </a:xfrm>
          <a:prstGeom prst="rect">
            <a:avLst/>
          </a:prstGeom>
          <a:solidFill>
            <a:srgbClr val="8064A2">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0" name="Rectangle 169">
            <a:extLst>
              <a:ext uri="{FF2B5EF4-FFF2-40B4-BE49-F238E27FC236}">
                <a16:creationId xmlns:a16="http://schemas.microsoft.com/office/drawing/2014/main" id="{1594DD3B-B812-CE41-A41B-2987911751B9}"/>
              </a:ext>
            </a:extLst>
          </p:cNvPr>
          <p:cNvSpPr/>
          <p:nvPr/>
        </p:nvSpPr>
        <p:spPr>
          <a:xfrm>
            <a:off x="7603213" y="3306776"/>
            <a:ext cx="216024" cy="216024"/>
          </a:xfrm>
          <a:prstGeom prst="rect">
            <a:avLst/>
          </a:prstGeom>
          <a:solidFill>
            <a:srgbClr val="4BACC6">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1" name="Rectangle 170">
            <a:extLst>
              <a:ext uri="{FF2B5EF4-FFF2-40B4-BE49-F238E27FC236}">
                <a16:creationId xmlns:a16="http://schemas.microsoft.com/office/drawing/2014/main" id="{005FD24A-039E-0B44-9DE5-F9E8450E34E0}"/>
              </a:ext>
            </a:extLst>
          </p:cNvPr>
          <p:cNvSpPr/>
          <p:nvPr/>
        </p:nvSpPr>
        <p:spPr>
          <a:xfrm>
            <a:off x="8103523" y="3306776"/>
            <a:ext cx="216024" cy="216024"/>
          </a:xfrm>
          <a:prstGeom prst="rect">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2" name="Rectangle 171">
            <a:extLst>
              <a:ext uri="{FF2B5EF4-FFF2-40B4-BE49-F238E27FC236}">
                <a16:creationId xmlns:a16="http://schemas.microsoft.com/office/drawing/2014/main" id="{1CAA4D97-F9A0-1444-93DF-54799EA1D632}"/>
              </a:ext>
            </a:extLst>
          </p:cNvPr>
          <p:cNvSpPr/>
          <p:nvPr/>
        </p:nvSpPr>
        <p:spPr>
          <a:xfrm>
            <a:off x="8319547" y="3306776"/>
            <a:ext cx="216024" cy="216024"/>
          </a:xfrm>
          <a:prstGeom prst="rect">
            <a:avLst/>
          </a:prstGeom>
          <a:solidFill>
            <a:srgbClr val="8064A2">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3" name="Rectangle 172">
            <a:extLst>
              <a:ext uri="{FF2B5EF4-FFF2-40B4-BE49-F238E27FC236}">
                <a16:creationId xmlns:a16="http://schemas.microsoft.com/office/drawing/2014/main" id="{A5B61FD9-FA6F-8A48-8D74-9E86102F4E93}"/>
              </a:ext>
            </a:extLst>
          </p:cNvPr>
          <p:cNvSpPr/>
          <p:nvPr/>
        </p:nvSpPr>
        <p:spPr>
          <a:xfrm>
            <a:off x="8535571" y="3306776"/>
            <a:ext cx="216024" cy="216024"/>
          </a:xfrm>
          <a:prstGeom prst="rect">
            <a:avLst/>
          </a:prstGeom>
          <a:solidFill>
            <a:srgbClr val="4BACC6">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74" name="Straight Arrow Connector 173">
            <a:extLst>
              <a:ext uri="{FF2B5EF4-FFF2-40B4-BE49-F238E27FC236}">
                <a16:creationId xmlns:a16="http://schemas.microsoft.com/office/drawing/2014/main" id="{4AABFBA0-7C99-3547-90E6-1DF2880A41C4}"/>
              </a:ext>
            </a:extLst>
          </p:cNvPr>
          <p:cNvCxnSpPr>
            <a:stCxn id="150" idx="2"/>
            <a:endCxn id="162" idx="0"/>
          </p:cNvCxnSpPr>
          <p:nvPr/>
        </p:nvCxnSpPr>
        <p:spPr>
          <a:xfrm>
            <a:off x="5115191" y="2810587"/>
            <a:ext cx="219770" cy="496189"/>
          </a:xfrm>
          <a:prstGeom prst="straightConnector1">
            <a:avLst/>
          </a:prstGeom>
          <a:noFill/>
          <a:ln w="25400" cap="flat" cmpd="sng" algn="ctr">
            <a:solidFill>
              <a:srgbClr val="EEECE1">
                <a:lumMod val="50000"/>
              </a:srgbClr>
            </a:solidFill>
            <a:prstDash val="solid"/>
            <a:tailEnd type="arrow"/>
          </a:ln>
          <a:effectLst>
            <a:outerShdw blurRad="40000" dist="20000" dir="5400000" rotWithShape="0">
              <a:srgbClr val="000000">
                <a:alpha val="38000"/>
              </a:srgbClr>
            </a:outerShdw>
          </a:effectLst>
        </p:spPr>
      </p:cxnSp>
      <p:cxnSp>
        <p:nvCxnSpPr>
          <p:cNvPr id="175" name="Straight Arrow Connector 174">
            <a:extLst>
              <a:ext uri="{FF2B5EF4-FFF2-40B4-BE49-F238E27FC236}">
                <a16:creationId xmlns:a16="http://schemas.microsoft.com/office/drawing/2014/main" id="{1A97A390-AB0B-6C42-AC9E-1362EB7630EE}"/>
              </a:ext>
            </a:extLst>
          </p:cNvPr>
          <p:cNvCxnSpPr>
            <a:stCxn id="151" idx="2"/>
            <a:endCxn id="165" idx="0"/>
          </p:cNvCxnSpPr>
          <p:nvPr/>
        </p:nvCxnSpPr>
        <p:spPr>
          <a:xfrm>
            <a:off x="5331215" y="2810587"/>
            <a:ext cx="939850" cy="496189"/>
          </a:xfrm>
          <a:prstGeom prst="straightConnector1">
            <a:avLst/>
          </a:prstGeom>
          <a:noFill/>
          <a:ln w="25400" cap="flat" cmpd="sng" algn="ctr">
            <a:solidFill>
              <a:srgbClr val="948A54"/>
            </a:solidFill>
            <a:prstDash val="solid"/>
            <a:tailEnd type="arrow"/>
          </a:ln>
          <a:effectLst>
            <a:outerShdw blurRad="40000" dist="20000" dir="5400000" rotWithShape="0">
              <a:srgbClr val="000000">
                <a:alpha val="38000"/>
              </a:srgbClr>
            </a:outerShdw>
          </a:effectLst>
        </p:spPr>
      </p:cxnSp>
      <p:cxnSp>
        <p:nvCxnSpPr>
          <p:cNvPr id="176" name="Straight Arrow Connector 175">
            <a:extLst>
              <a:ext uri="{FF2B5EF4-FFF2-40B4-BE49-F238E27FC236}">
                <a16:creationId xmlns:a16="http://schemas.microsoft.com/office/drawing/2014/main" id="{6939E77C-7374-CF4A-A42A-82DEB5F9153E}"/>
              </a:ext>
            </a:extLst>
          </p:cNvPr>
          <p:cNvCxnSpPr>
            <a:stCxn id="154" idx="2"/>
            <a:endCxn id="164" idx="0"/>
          </p:cNvCxnSpPr>
          <p:nvPr/>
        </p:nvCxnSpPr>
        <p:spPr>
          <a:xfrm flipH="1">
            <a:off x="5767009" y="2810587"/>
            <a:ext cx="788342" cy="496189"/>
          </a:xfrm>
          <a:prstGeom prst="straightConnector1">
            <a:avLst/>
          </a:prstGeom>
          <a:noFill/>
          <a:ln w="25400" cap="flat" cmpd="sng" algn="ctr">
            <a:solidFill>
              <a:srgbClr val="C0504D">
                <a:lumMod val="60000"/>
                <a:lumOff val="40000"/>
              </a:srgbClr>
            </a:solidFill>
            <a:prstDash val="solid"/>
            <a:tailEnd type="arrow"/>
          </a:ln>
          <a:effectLst>
            <a:outerShdw blurRad="40000" dist="20000" dir="5400000" rotWithShape="0">
              <a:srgbClr val="000000">
                <a:alpha val="38000"/>
              </a:srgbClr>
            </a:outerShdw>
          </a:effectLst>
        </p:spPr>
      </p:cxnSp>
      <p:cxnSp>
        <p:nvCxnSpPr>
          <p:cNvPr id="177" name="Straight Arrow Connector 176">
            <a:extLst>
              <a:ext uri="{FF2B5EF4-FFF2-40B4-BE49-F238E27FC236}">
                <a16:creationId xmlns:a16="http://schemas.microsoft.com/office/drawing/2014/main" id="{7E2B85B1-B0FC-5C48-9829-1134C312BB5F}"/>
              </a:ext>
            </a:extLst>
          </p:cNvPr>
          <p:cNvCxnSpPr>
            <a:stCxn id="155" idx="2"/>
            <a:endCxn id="167" idx="0"/>
          </p:cNvCxnSpPr>
          <p:nvPr/>
        </p:nvCxnSpPr>
        <p:spPr>
          <a:xfrm flipH="1">
            <a:off x="6703113" y="2810587"/>
            <a:ext cx="68262" cy="496189"/>
          </a:xfrm>
          <a:prstGeom prst="straightConnector1">
            <a:avLst/>
          </a:prstGeom>
          <a:noFill/>
          <a:ln w="25400" cap="flat" cmpd="sng" algn="ctr">
            <a:solidFill>
              <a:srgbClr val="D99694"/>
            </a:solidFill>
            <a:prstDash val="solid"/>
            <a:tailEnd type="arrow"/>
          </a:ln>
          <a:effectLst>
            <a:outerShdw blurRad="40000" dist="20000" dir="5400000" rotWithShape="0">
              <a:srgbClr val="000000">
                <a:alpha val="38000"/>
              </a:srgbClr>
            </a:outerShdw>
          </a:effectLst>
        </p:spPr>
      </p:cxnSp>
      <p:cxnSp>
        <p:nvCxnSpPr>
          <p:cNvPr id="178" name="Straight Arrow Connector 177">
            <a:extLst>
              <a:ext uri="{FF2B5EF4-FFF2-40B4-BE49-F238E27FC236}">
                <a16:creationId xmlns:a16="http://schemas.microsoft.com/office/drawing/2014/main" id="{D99E50CC-92F1-D742-94AA-3BE70A006DCF}"/>
              </a:ext>
            </a:extLst>
          </p:cNvPr>
          <p:cNvCxnSpPr>
            <a:stCxn id="152" idx="2"/>
            <a:endCxn id="163" idx="0"/>
          </p:cNvCxnSpPr>
          <p:nvPr/>
        </p:nvCxnSpPr>
        <p:spPr>
          <a:xfrm flipH="1">
            <a:off x="5550985" y="2810587"/>
            <a:ext cx="284286" cy="496189"/>
          </a:xfrm>
          <a:prstGeom prst="straightConnector1">
            <a:avLst/>
          </a:prstGeom>
          <a:noFill/>
          <a:ln w="25400" cap="flat" cmpd="sng" algn="ctr">
            <a:solidFill>
              <a:srgbClr val="1F497D">
                <a:lumMod val="60000"/>
                <a:lumOff val="40000"/>
              </a:srgbClr>
            </a:solidFill>
            <a:prstDash val="solid"/>
            <a:tailEnd type="arrow"/>
          </a:ln>
          <a:effectLst>
            <a:outerShdw blurRad="40000" dist="20000" dir="5400000" rotWithShape="0">
              <a:srgbClr val="000000">
                <a:alpha val="38000"/>
              </a:srgbClr>
            </a:outerShdw>
          </a:effectLst>
        </p:spPr>
      </p:cxnSp>
      <p:cxnSp>
        <p:nvCxnSpPr>
          <p:cNvPr id="179" name="Straight Arrow Connector 178">
            <a:extLst>
              <a:ext uri="{FF2B5EF4-FFF2-40B4-BE49-F238E27FC236}">
                <a16:creationId xmlns:a16="http://schemas.microsoft.com/office/drawing/2014/main" id="{56CC098D-D934-4044-99FE-1333B32CC881}"/>
              </a:ext>
            </a:extLst>
          </p:cNvPr>
          <p:cNvCxnSpPr>
            <a:stCxn id="153" idx="2"/>
            <a:endCxn id="166" idx="0"/>
          </p:cNvCxnSpPr>
          <p:nvPr/>
        </p:nvCxnSpPr>
        <p:spPr>
          <a:xfrm>
            <a:off x="6051295" y="2810587"/>
            <a:ext cx="435794" cy="496189"/>
          </a:xfrm>
          <a:prstGeom prst="straightConnector1">
            <a:avLst/>
          </a:prstGeom>
          <a:noFill/>
          <a:ln w="25400" cap="flat" cmpd="sng" algn="ctr">
            <a:solidFill>
              <a:srgbClr val="558ED5"/>
            </a:solidFill>
            <a:prstDash val="solid"/>
            <a:tailEnd type="arrow"/>
          </a:ln>
          <a:effectLst>
            <a:outerShdw blurRad="40000" dist="20000" dir="5400000" rotWithShape="0">
              <a:srgbClr val="000000">
                <a:alpha val="38000"/>
              </a:srgbClr>
            </a:outerShdw>
          </a:effectLst>
        </p:spPr>
      </p:cxnSp>
      <p:cxnSp>
        <p:nvCxnSpPr>
          <p:cNvPr id="180" name="Straight Arrow Connector 179">
            <a:extLst>
              <a:ext uri="{FF2B5EF4-FFF2-40B4-BE49-F238E27FC236}">
                <a16:creationId xmlns:a16="http://schemas.microsoft.com/office/drawing/2014/main" id="{B0986CF8-264B-A245-9980-E878A3F1A5CD}"/>
              </a:ext>
            </a:extLst>
          </p:cNvPr>
          <p:cNvCxnSpPr>
            <a:stCxn id="156" idx="2"/>
            <a:endCxn id="168" idx="0"/>
          </p:cNvCxnSpPr>
          <p:nvPr/>
        </p:nvCxnSpPr>
        <p:spPr>
          <a:xfrm>
            <a:off x="7203423" y="2810587"/>
            <a:ext cx="75754" cy="496189"/>
          </a:xfrm>
          <a:prstGeom prst="straightConnector1">
            <a:avLst/>
          </a:prstGeom>
          <a:noFill/>
          <a:ln w="25400" cap="flat" cmpd="sng" algn="ctr">
            <a:solidFill>
              <a:srgbClr val="9BBB59">
                <a:lumMod val="60000"/>
                <a:lumOff val="40000"/>
              </a:srgbClr>
            </a:solidFill>
            <a:prstDash val="solid"/>
            <a:tailEnd type="arrow"/>
          </a:ln>
          <a:effectLst>
            <a:outerShdw blurRad="40000" dist="20000" dir="5400000" rotWithShape="0">
              <a:srgbClr val="000000">
                <a:alpha val="38000"/>
              </a:srgbClr>
            </a:outerShdw>
          </a:effectLst>
        </p:spPr>
      </p:cxnSp>
      <p:cxnSp>
        <p:nvCxnSpPr>
          <p:cNvPr id="181" name="Straight Arrow Connector 180">
            <a:extLst>
              <a:ext uri="{FF2B5EF4-FFF2-40B4-BE49-F238E27FC236}">
                <a16:creationId xmlns:a16="http://schemas.microsoft.com/office/drawing/2014/main" id="{B86EEB6F-AD9E-114D-B1FE-0E4F75C88845}"/>
              </a:ext>
            </a:extLst>
          </p:cNvPr>
          <p:cNvCxnSpPr>
            <a:stCxn id="157" idx="2"/>
            <a:endCxn id="171" idx="0"/>
          </p:cNvCxnSpPr>
          <p:nvPr/>
        </p:nvCxnSpPr>
        <p:spPr>
          <a:xfrm>
            <a:off x="7419447" y="2810587"/>
            <a:ext cx="792088" cy="496189"/>
          </a:xfrm>
          <a:prstGeom prst="straightConnector1">
            <a:avLst/>
          </a:prstGeom>
          <a:noFill/>
          <a:ln w="25400" cap="flat" cmpd="sng" algn="ctr">
            <a:solidFill>
              <a:srgbClr val="C3D69B"/>
            </a:solidFill>
            <a:prstDash val="solid"/>
            <a:tailEnd type="arrow"/>
          </a:ln>
          <a:effectLst>
            <a:outerShdw blurRad="40000" dist="20000" dir="5400000" rotWithShape="0">
              <a:srgbClr val="000000">
                <a:alpha val="38000"/>
              </a:srgbClr>
            </a:outerShdw>
          </a:effectLst>
        </p:spPr>
      </p:cxnSp>
      <p:cxnSp>
        <p:nvCxnSpPr>
          <p:cNvPr id="182" name="Straight Arrow Connector 181">
            <a:extLst>
              <a:ext uri="{FF2B5EF4-FFF2-40B4-BE49-F238E27FC236}">
                <a16:creationId xmlns:a16="http://schemas.microsoft.com/office/drawing/2014/main" id="{93C66BAA-90B9-E845-B322-4309EBB4F584}"/>
              </a:ext>
            </a:extLst>
          </p:cNvPr>
          <p:cNvCxnSpPr>
            <a:stCxn id="158" idx="2"/>
            <a:endCxn id="169" idx="0"/>
          </p:cNvCxnSpPr>
          <p:nvPr/>
        </p:nvCxnSpPr>
        <p:spPr>
          <a:xfrm flipH="1">
            <a:off x="7495201" y="2810587"/>
            <a:ext cx="428302" cy="496189"/>
          </a:xfrm>
          <a:prstGeom prst="straightConnector1">
            <a:avLst/>
          </a:prstGeom>
          <a:noFill/>
          <a:ln w="25400" cap="flat" cmpd="sng" algn="ctr">
            <a:solidFill>
              <a:srgbClr val="8064A2">
                <a:lumMod val="60000"/>
                <a:lumOff val="40000"/>
              </a:srgbClr>
            </a:solidFill>
            <a:prstDash val="solid"/>
            <a:tailEnd type="arrow"/>
          </a:ln>
          <a:effectLst>
            <a:outerShdw blurRad="40000" dist="20000" dir="5400000" rotWithShape="0">
              <a:srgbClr val="000000">
                <a:alpha val="38000"/>
              </a:srgbClr>
            </a:outerShdw>
          </a:effectLst>
        </p:spPr>
      </p:cxnSp>
      <p:cxnSp>
        <p:nvCxnSpPr>
          <p:cNvPr id="183" name="Straight Arrow Connector 182">
            <a:extLst>
              <a:ext uri="{FF2B5EF4-FFF2-40B4-BE49-F238E27FC236}">
                <a16:creationId xmlns:a16="http://schemas.microsoft.com/office/drawing/2014/main" id="{B24A4D12-C42C-FC45-9184-4360FF7521AB}"/>
              </a:ext>
            </a:extLst>
          </p:cNvPr>
          <p:cNvCxnSpPr>
            <a:stCxn id="159" idx="2"/>
            <a:endCxn id="172" idx="0"/>
          </p:cNvCxnSpPr>
          <p:nvPr/>
        </p:nvCxnSpPr>
        <p:spPr>
          <a:xfrm>
            <a:off x="8139527" y="2810587"/>
            <a:ext cx="288032" cy="496189"/>
          </a:xfrm>
          <a:prstGeom prst="straightConnector1">
            <a:avLst/>
          </a:prstGeom>
          <a:noFill/>
          <a:ln w="25400" cap="flat" cmpd="sng" algn="ctr">
            <a:solidFill>
              <a:srgbClr val="B3A2C7"/>
            </a:solidFill>
            <a:prstDash val="solid"/>
            <a:tailEnd type="arrow"/>
          </a:ln>
          <a:effectLst>
            <a:outerShdw blurRad="40000" dist="20000" dir="5400000" rotWithShape="0">
              <a:srgbClr val="000000">
                <a:alpha val="38000"/>
              </a:srgbClr>
            </a:outerShdw>
          </a:effectLst>
        </p:spPr>
      </p:cxnSp>
      <p:cxnSp>
        <p:nvCxnSpPr>
          <p:cNvPr id="184" name="Straight Arrow Connector 183">
            <a:extLst>
              <a:ext uri="{FF2B5EF4-FFF2-40B4-BE49-F238E27FC236}">
                <a16:creationId xmlns:a16="http://schemas.microsoft.com/office/drawing/2014/main" id="{1AE26C9C-4BBD-9246-87DF-804B4215B91C}"/>
              </a:ext>
            </a:extLst>
          </p:cNvPr>
          <p:cNvCxnSpPr>
            <a:stCxn id="160" idx="2"/>
            <a:endCxn id="170" idx="0"/>
          </p:cNvCxnSpPr>
          <p:nvPr/>
        </p:nvCxnSpPr>
        <p:spPr>
          <a:xfrm flipH="1">
            <a:off x="7711225" y="2810587"/>
            <a:ext cx="932358" cy="496189"/>
          </a:xfrm>
          <a:prstGeom prst="straightConnector1">
            <a:avLst/>
          </a:prstGeom>
          <a:noFill/>
          <a:ln w="25400" cap="flat" cmpd="sng" algn="ctr">
            <a:solidFill>
              <a:srgbClr val="4BACC6">
                <a:lumMod val="60000"/>
                <a:lumOff val="40000"/>
              </a:srgbClr>
            </a:solidFill>
            <a:prstDash val="solid"/>
            <a:tailEnd type="arrow"/>
          </a:ln>
          <a:effectLst>
            <a:outerShdw blurRad="40000" dist="20000" dir="5400000" rotWithShape="0">
              <a:srgbClr val="000000">
                <a:alpha val="38000"/>
              </a:srgbClr>
            </a:outerShdw>
          </a:effectLst>
        </p:spPr>
      </p:cxnSp>
      <p:cxnSp>
        <p:nvCxnSpPr>
          <p:cNvPr id="185" name="Straight Arrow Connector 184">
            <a:extLst>
              <a:ext uri="{FF2B5EF4-FFF2-40B4-BE49-F238E27FC236}">
                <a16:creationId xmlns:a16="http://schemas.microsoft.com/office/drawing/2014/main" id="{C95F6BC3-DBDD-EB49-B6C3-0C6754E2A5C8}"/>
              </a:ext>
            </a:extLst>
          </p:cNvPr>
          <p:cNvCxnSpPr>
            <a:stCxn id="161" idx="2"/>
            <a:endCxn id="173" idx="0"/>
          </p:cNvCxnSpPr>
          <p:nvPr/>
        </p:nvCxnSpPr>
        <p:spPr>
          <a:xfrm flipH="1">
            <a:off x="8643583" y="2810587"/>
            <a:ext cx="216024" cy="496189"/>
          </a:xfrm>
          <a:prstGeom prst="straightConnector1">
            <a:avLst/>
          </a:prstGeom>
          <a:noFill/>
          <a:ln w="25400" cap="flat" cmpd="sng" algn="ctr">
            <a:solidFill>
              <a:srgbClr val="93CDDD"/>
            </a:solidFill>
            <a:prstDash val="solid"/>
            <a:tailEnd type="arrow"/>
          </a:ln>
          <a:effectLst>
            <a:outerShdw blurRad="40000" dist="20000" dir="5400000" rotWithShape="0">
              <a:srgbClr val="000000">
                <a:alpha val="38000"/>
              </a:srgbClr>
            </a:outerShdw>
          </a:effectLst>
        </p:spPr>
      </p:cxnSp>
      <p:sp>
        <p:nvSpPr>
          <p:cNvPr id="186" name="TextBox 185">
            <a:extLst>
              <a:ext uri="{FF2B5EF4-FFF2-40B4-BE49-F238E27FC236}">
                <a16:creationId xmlns:a16="http://schemas.microsoft.com/office/drawing/2014/main" id="{232496BF-E9BE-DD4F-A3D0-808369B0F9BF}"/>
              </a:ext>
            </a:extLst>
          </p:cNvPr>
          <p:cNvSpPr txBox="1"/>
          <p:nvPr/>
        </p:nvSpPr>
        <p:spPr>
          <a:xfrm>
            <a:off x="4084880" y="2553145"/>
            <a:ext cx="750188" cy="307777"/>
          </a:xfrm>
          <a:prstGeom prst="rect">
            <a:avLst/>
          </a:prstGeom>
          <a:noFill/>
        </p:spPr>
        <p:txBody>
          <a:bodyPr wrap="none" rtlCol="0">
            <a:spAutoFit/>
          </a:bodyPr>
          <a:lstStyle/>
          <a:p>
            <a:pPr fontAlgn="base">
              <a:spcBef>
                <a:spcPct val="0"/>
              </a:spcBef>
              <a:spcAft>
                <a:spcPct val="0"/>
              </a:spcAft>
            </a:pPr>
            <a:r>
              <a:rPr lang="en-US" sz="1400" dirty="0">
                <a:solidFill>
                  <a:prstClr val="black">
                    <a:lumMod val="50000"/>
                    <a:lumOff val="50000"/>
                  </a:prstClr>
                </a:solidFill>
                <a:cs typeface="Arial" charset="0"/>
              </a:rPr>
              <a:t>Buffers</a:t>
            </a:r>
          </a:p>
        </p:txBody>
      </p:sp>
      <p:sp>
        <p:nvSpPr>
          <p:cNvPr id="187" name="TextBox 186">
            <a:extLst>
              <a:ext uri="{FF2B5EF4-FFF2-40B4-BE49-F238E27FC236}">
                <a16:creationId xmlns:a16="http://schemas.microsoft.com/office/drawing/2014/main" id="{CC6EB1E5-C82E-FC45-B1A8-C6A41FBA4923}"/>
              </a:ext>
            </a:extLst>
          </p:cNvPr>
          <p:cNvSpPr txBox="1"/>
          <p:nvPr/>
        </p:nvSpPr>
        <p:spPr>
          <a:xfrm>
            <a:off x="3999067" y="3170627"/>
            <a:ext cx="962949" cy="523220"/>
          </a:xfrm>
          <a:prstGeom prst="rect">
            <a:avLst/>
          </a:prstGeom>
          <a:noFill/>
        </p:spPr>
        <p:txBody>
          <a:bodyPr wrap="none" rtlCol="0">
            <a:spAutoFit/>
          </a:bodyPr>
          <a:lstStyle/>
          <a:p>
            <a:pPr algn="ctr" fontAlgn="base">
              <a:spcBef>
                <a:spcPct val="0"/>
              </a:spcBef>
              <a:spcAft>
                <a:spcPct val="0"/>
              </a:spcAft>
            </a:pPr>
            <a:r>
              <a:rPr lang="en-US" sz="1400" dirty="0">
                <a:solidFill>
                  <a:prstClr val="black">
                    <a:lumMod val="50000"/>
                    <a:lumOff val="50000"/>
                  </a:prstClr>
                </a:solidFill>
                <a:cs typeface="Arial" charset="0"/>
              </a:rPr>
              <a:t>Collective </a:t>
            </a:r>
          </a:p>
          <a:p>
            <a:pPr algn="ctr" fontAlgn="base">
              <a:spcBef>
                <a:spcPct val="0"/>
              </a:spcBef>
              <a:spcAft>
                <a:spcPct val="0"/>
              </a:spcAft>
            </a:pPr>
            <a:r>
              <a:rPr lang="en-US" sz="1400" dirty="0">
                <a:solidFill>
                  <a:prstClr val="black">
                    <a:lumMod val="50000"/>
                    <a:lumOff val="50000"/>
                  </a:prstClr>
                </a:solidFill>
                <a:cs typeface="Arial" charset="0"/>
              </a:rPr>
              <a:t>Buffers</a:t>
            </a:r>
          </a:p>
        </p:txBody>
      </p:sp>
      <p:sp>
        <p:nvSpPr>
          <p:cNvPr id="188" name="Can 187">
            <a:extLst>
              <a:ext uri="{FF2B5EF4-FFF2-40B4-BE49-F238E27FC236}">
                <a16:creationId xmlns:a16="http://schemas.microsoft.com/office/drawing/2014/main" id="{87E37142-59F3-5B40-8C32-ABBF4C4912D5}"/>
              </a:ext>
            </a:extLst>
          </p:cNvPr>
          <p:cNvSpPr/>
          <p:nvPr/>
        </p:nvSpPr>
        <p:spPr>
          <a:xfrm>
            <a:off x="5007179" y="3962715"/>
            <a:ext cx="3960440" cy="864096"/>
          </a:xfrm>
          <a:prstGeom prst="can">
            <a:avLst/>
          </a:prstGeom>
          <a:solidFill>
            <a:srgbClr val="376092"/>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9" name="TextBox 188">
            <a:extLst>
              <a:ext uri="{FF2B5EF4-FFF2-40B4-BE49-F238E27FC236}">
                <a16:creationId xmlns:a16="http://schemas.microsoft.com/office/drawing/2014/main" id="{D41E34AC-1010-F14A-A9A7-79E21E7A978C}"/>
              </a:ext>
            </a:extLst>
          </p:cNvPr>
          <p:cNvSpPr txBox="1"/>
          <p:nvPr/>
        </p:nvSpPr>
        <p:spPr>
          <a:xfrm>
            <a:off x="3968474" y="4106731"/>
            <a:ext cx="982761" cy="523220"/>
          </a:xfrm>
          <a:prstGeom prst="rect">
            <a:avLst/>
          </a:prstGeom>
          <a:noFill/>
        </p:spPr>
        <p:txBody>
          <a:bodyPr wrap="none" rtlCol="0">
            <a:spAutoFit/>
          </a:bodyPr>
          <a:lstStyle/>
          <a:p>
            <a:pPr algn="ctr" fontAlgn="base">
              <a:spcBef>
                <a:spcPct val="0"/>
              </a:spcBef>
              <a:spcAft>
                <a:spcPct val="0"/>
              </a:spcAft>
            </a:pPr>
            <a:r>
              <a:rPr lang="en-US" sz="1400" dirty="0">
                <a:solidFill>
                  <a:prstClr val="black">
                    <a:lumMod val="50000"/>
                    <a:lumOff val="50000"/>
                  </a:prstClr>
                </a:solidFill>
                <a:cs typeface="Arial" charset="0"/>
              </a:rPr>
              <a:t>DEEP-ER</a:t>
            </a:r>
          </a:p>
          <a:p>
            <a:pPr algn="ctr" fontAlgn="base">
              <a:spcBef>
                <a:spcPct val="0"/>
              </a:spcBef>
              <a:spcAft>
                <a:spcPct val="0"/>
              </a:spcAft>
            </a:pPr>
            <a:r>
              <a:rPr lang="en-US" sz="1400" dirty="0">
                <a:solidFill>
                  <a:prstClr val="black">
                    <a:lumMod val="50000"/>
                    <a:lumOff val="50000"/>
                  </a:prstClr>
                </a:solidFill>
                <a:cs typeface="Arial" charset="0"/>
              </a:rPr>
              <a:t>Cache</a:t>
            </a:r>
          </a:p>
        </p:txBody>
      </p:sp>
      <p:sp>
        <p:nvSpPr>
          <p:cNvPr id="190" name="Can 189">
            <a:extLst>
              <a:ext uri="{FF2B5EF4-FFF2-40B4-BE49-F238E27FC236}">
                <a16:creationId xmlns:a16="http://schemas.microsoft.com/office/drawing/2014/main" id="{08F4EE7F-463E-1B43-8713-F702663F7E99}"/>
              </a:ext>
            </a:extLst>
          </p:cNvPr>
          <p:cNvSpPr/>
          <p:nvPr/>
        </p:nvSpPr>
        <p:spPr>
          <a:xfrm>
            <a:off x="5007179" y="5114843"/>
            <a:ext cx="3960440" cy="864096"/>
          </a:xfrm>
          <a:prstGeom prst="can">
            <a:avLst/>
          </a:prstGeom>
          <a:solidFill>
            <a:srgbClr val="F79646">
              <a:lumMod val="75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1" name="Rectangle 190">
            <a:extLst>
              <a:ext uri="{FF2B5EF4-FFF2-40B4-BE49-F238E27FC236}">
                <a16:creationId xmlns:a16="http://schemas.microsoft.com/office/drawing/2014/main" id="{B2DE3ABF-81D1-9E41-8DD8-B22014AA8733}"/>
              </a:ext>
            </a:extLst>
          </p:cNvPr>
          <p:cNvSpPr/>
          <p:nvPr/>
        </p:nvSpPr>
        <p:spPr>
          <a:xfrm>
            <a:off x="5727259" y="5546891"/>
            <a:ext cx="216024" cy="216024"/>
          </a:xfrm>
          <a:prstGeom prst="rect">
            <a:avLst/>
          </a:prstGeom>
          <a:solidFill>
            <a:srgbClr val="EEECE1">
              <a:lumMod val="5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2" name="Rectangle 191">
            <a:extLst>
              <a:ext uri="{FF2B5EF4-FFF2-40B4-BE49-F238E27FC236}">
                <a16:creationId xmlns:a16="http://schemas.microsoft.com/office/drawing/2014/main" id="{D064EDC9-2099-1B4E-8076-1E450C1E8B99}"/>
              </a:ext>
            </a:extLst>
          </p:cNvPr>
          <p:cNvSpPr/>
          <p:nvPr/>
        </p:nvSpPr>
        <p:spPr>
          <a:xfrm>
            <a:off x="5943283" y="5546891"/>
            <a:ext cx="216024" cy="216024"/>
          </a:xfrm>
          <a:prstGeom prst="rect">
            <a:avLst/>
          </a:prstGeom>
          <a:solidFill>
            <a:srgbClr val="1F497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3" name="Rectangle 192">
            <a:extLst>
              <a:ext uri="{FF2B5EF4-FFF2-40B4-BE49-F238E27FC236}">
                <a16:creationId xmlns:a16="http://schemas.microsoft.com/office/drawing/2014/main" id="{4254B62D-94DA-3744-B734-F4298041B40E}"/>
              </a:ext>
            </a:extLst>
          </p:cNvPr>
          <p:cNvSpPr/>
          <p:nvPr/>
        </p:nvSpPr>
        <p:spPr>
          <a:xfrm>
            <a:off x="6159307" y="5546891"/>
            <a:ext cx="216024" cy="216024"/>
          </a:xfrm>
          <a:prstGeom prst="rect">
            <a:avLst/>
          </a:prstGeom>
          <a:solidFill>
            <a:srgbClr val="C0504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4" name="Rectangle 193">
            <a:extLst>
              <a:ext uri="{FF2B5EF4-FFF2-40B4-BE49-F238E27FC236}">
                <a16:creationId xmlns:a16="http://schemas.microsoft.com/office/drawing/2014/main" id="{1F3F0795-5C4B-8140-8A76-0F5F75D11026}"/>
              </a:ext>
            </a:extLst>
          </p:cNvPr>
          <p:cNvSpPr/>
          <p:nvPr/>
        </p:nvSpPr>
        <p:spPr>
          <a:xfrm>
            <a:off x="6375331" y="5546891"/>
            <a:ext cx="216024" cy="216024"/>
          </a:xfrm>
          <a:prstGeom prst="rect">
            <a:avLst/>
          </a:prstGeom>
          <a:solidFill>
            <a:srgbClr val="EEECE1">
              <a:lumMod val="5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5" name="Rectangle 194">
            <a:extLst>
              <a:ext uri="{FF2B5EF4-FFF2-40B4-BE49-F238E27FC236}">
                <a16:creationId xmlns:a16="http://schemas.microsoft.com/office/drawing/2014/main" id="{E9FCBDD3-0B14-DC4E-8F25-5612F0CCBF3A}"/>
              </a:ext>
            </a:extLst>
          </p:cNvPr>
          <p:cNvSpPr/>
          <p:nvPr/>
        </p:nvSpPr>
        <p:spPr>
          <a:xfrm>
            <a:off x="6591355" y="5546891"/>
            <a:ext cx="216024" cy="216024"/>
          </a:xfrm>
          <a:prstGeom prst="rect">
            <a:avLst/>
          </a:prstGeom>
          <a:solidFill>
            <a:srgbClr val="1F497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6" name="Rectangle 195">
            <a:extLst>
              <a:ext uri="{FF2B5EF4-FFF2-40B4-BE49-F238E27FC236}">
                <a16:creationId xmlns:a16="http://schemas.microsoft.com/office/drawing/2014/main" id="{D15352D8-042E-4F49-9A57-B78C5058CC9B}"/>
              </a:ext>
            </a:extLst>
          </p:cNvPr>
          <p:cNvSpPr/>
          <p:nvPr/>
        </p:nvSpPr>
        <p:spPr>
          <a:xfrm>
            <a:off x="6807379" y="5546891"/>
            <a:ext cx="216024" cy="216024"/>
          </a:xfrm>
          <a:prstGeom prst="rect">
            <a:avLst/>
          </a:prstGeom>
          <a:solidFill>
            <a:srgbClr val="C0504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7" name="Rectangle 196">
            <a:extLst>
              <a:ext uri="{FF2B5EF4-FFF2-40B4-BE49-F238E27FC236}">
                <a16:creationId xmlns:a16="http://schemas.microsoft.com/office/drawing/2014/main" id="{9AB6DD70-E5E8-3144-A15E-37CDFBC6BD44}"/>
              </a:ext>
            </a:extLst>
          </p:cNvPr>
          <p:cNvSpPr/>
          <p:nvPr/>
        </p:nvSpPr>
        <p:spPr>
          <a:xfrm>
            <a:off x="7023403" y="5546891"/>
            <a:ext cx="216024" cy="216024"/>
          </a:xfrm>
          <a:prstGeom prst="rect">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8" name="Rectangle 197">
            <a:extLst>
              <a:ext uri="{FF2B5EF4-FFF2-40B4-BE49-F238E27FC236}">
                <a16:creationId xmlns:a16="http://schemas.microsoft.com/office/drawing/2014/main" id="{7CBB9A06-DA01-2E45-A7D0-C1824DFCE282}"/>
              </a:ext>
            </a:extLst>
          </p:cNvPr>
          <p:cNvSpPr/>
          <p:nvPr/>
        </p:nvSpPr>
        <p:spPr>
          <a:xfrm>
            <a:off x="7239427" y="5546891"/>
            <a:ext cx="216024" cy="216024"/>
          </a:xfrm>
          <a:prstGeom prst="rect">
            <a:avLst/>
          </a:prstGeom>
          <a:solidFill>
            <a:srgbClr val="8064A2">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Rectangle 198">
            <a:extLst>
              <a:ext uri="{FF2B5EF4-FFF2-40B4-BE49-F238E27FC236}">
                <a16:creationId xmlns:a16="http://schemas.microsoft.com/office/drawing/2014/main" id="{D91186D8-DDA0-824A-B314-F2A1E1DD8BC8}"/>
              </a:ext>
            </a:extLst>
          </p:cNvPr>
          <p:cNvSpPr/>
          <p:nvPr/>
        </p:nvSpPr>
        <p:spPr>
          <a:xfrm>
            <a:off x="7455451" y="5546891"/>
            <a:ext cx="216024" cy="216024"/>
          </a:xfrm>
          <a:prstGeom prst="rect">
            <a:avLst/>
          </a:prstGeom>
          <a:solidFill>
            <a:srgbClr val="4BACC6">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tangle 199">
            <a:extLst>
              <a:ext uri="{FF2B5EF4-FFF2-40B4-BE49-F238E27FC236}">
                <a16:creationId xmlns:a16="http://schemas.microsoft.com/office/drawing/2014/main" id="{2478AD40-3402-8141-81F7-CC93C9CD1D32}"/>
              </a:ext>
            </a:extLst>
          </p:cNvPr>
          <p:cNvSpPr/>
          <p:nvPr/>
        </p:nvSpPr>
        <p:spPr>
          <a:xfrm>
            <a:off x="7671475" y="5546891"/>
            <a:ext cx="216024" cy="216024"/>
          </a:xfrm>
          <a:prstGeom prst="rect">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1" name="Rectangle 200">
            <a:extLst>
              <a:ext uri="{FF2B5EF4-FFF2-40B4-BE49-F238E27FC236}">
                <a16:creationId xmlns:a16="http://schemas.microsoft.com/office/drawing/2014/main" id="{EF3CAA9E-064D-B142-8626-6194D8C52A6C}"/>
              </a:ext>
            </a:extLst>
          </p:cNvPr>
          <p:cNvSpPr/>
          <p:nvPr/>
        </p:nvSpPr>
        <p:spPr>
          <a:xfrm>
            <a:off x="7887499" y="5546891"/>
            <a:ext cx="216024" cy="216024"/>
          </a:xfrm>
          <a:prstGeom prst="rect">
            <a:avLst/>
          </a:prstGeom>
          <a:solidFill>
            <a:srgbClr val="8064A2">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2" name="Rectangle 201">
            <a:extLst>
              <a:ext uri="{FF2B5EF4-FFF2-40B4-BE49-F238E27FC236}">
                <a16:creationId xmlns:a16="http://schemas.microsoft.com/office/drawing/2014/main" id="{C46D87C4-2B49-C040-91E7-22B127EC7BAC}"/>
              </a:ext>
            </a:extLst>
          </p:cNvPr>
          <p:cNvSpPr/>
          <p:nvPr/>
        </p:nvSpPr>
        <p:spPr>
          <a:xfrm>
            <a:off x="8103523" y="5546891"/>
            <a:ext cx="216024" cy="216024"/>
          </a:xfrm>
          <a:prstGeom prst="rect">
            <a:avLst/>
          </a:prstGeom>
          <a:solidFill>
            <a:srgbClr val="4BACC6">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3" name="TextBox 202">
            <a:extLst>
              <a:ext uri="{FF2B5EF4-FFF2-40B4-BE49-F238E27FC236}">
                <a16:creationId xmlns:a16="http://schemas.microsoft.com/office/drawing/2014/main" id="{4566BAC8-A488-EA4D-BE60-66B4B360A66A}"/>
              </a:ext>
            </a:extLst>
          </p:cNvPr>
          <p:cNvSpPr txBox="1"/>
          <p:nvPr/>
        </p:nvSpPr>
        <p:spPr>
          <a:xfrm>
            <a:off x="3899449" y="5311703"/>
            <a:ext cx="1122410" cy="523220"/>
          </a:xfrm>
          <a:prstGeom prst="rect">
            <a:avLst/>
          </a:prstGeom>
          <a:noFill/>
        </p:spPr>
        <p:txBody>
          <a:bodyPr wrap="none" rtlCol="0">
            <a:spAutoFit/>
          </a:bodyPr>
          <a:lstStyle/>
          <a:p>
            <a:pPr algn="ctr" fontAlgn="base">
              <a:spcBef>
                <a:spcPct val="0"/>
              </a:spcBef>
              <a:spcAft>
                <a:spcPct val="0"/>
              </a:spcAft>
            </a:pPr>
            <a:r>
              <a:rPr lang="en-US" sz="1400" dirty="0">
                <a:solidFill>
                  <a:prstClr val="black">
                    <a:lumMod val="50000"/>
                    <a:lumOff val="50000"/>
                  </a:prstClr>
                </a:solidFill>
                <a:cs typeface="Arial" charset="0"/>
              </a:rPr>
              <a:t>Parallel</a:t>
            </a:r>
          </a:p>
          <a:p>
            <a:pPr algn="ctr" fontAlgn="base">
              <a:spcBef>
                <a:spcPct val="0"/>
              </a:spcBef>
              <a:spcAft>
                <a:spcPct val="0"/>
              </a:spcAft>
            </a:pPr>
            <a:r>
              <a:rPr lang="en-US" sz="1400" dirty="0">
                <a:solidFill>
                  <a:prstClr val="black">
                    <a:lumMod val="50000"/>
                    <a:lumOff val="50000"/>
                  </a:prstClr>
                </a:solidFill>
                <a:cs typeface="Arial" charset="0"/>
              </a:rPr>
              <a:t>File System</a:t>
            </a:r>
          </a:p>
        </p:txBody>
      </p:sp>
      <p:sp>
        <p:nvSpPr>
          <p:cNvPr id="204" name="Rectangle 203">
            <a:extLst>
              <a:ext uri="{FF2B5EF4-FFF2-40B4-BE49-F238E27FC236}">
                <a16:creationId xmlns:a16="http://schemas.microsoft.com/office/drawing/2014/main" id="{FA3C6412-48B3-384E-89BE-63A4F4A8198E}"/>
              </a:ext>
            </a:extLst>
          </p:cNvPr>
          <p:cNvSpPr/>
          <p:nvPr/>
        </p:nvSpPr>
        <p:spPr>
          <a:xfrm>
            <a:off x="8027769" y="4274611"/>
            <a:ext cx="792088" cy="360040"/>
          </a:xfrm>
          <a:prstGeom prst="rect">
            <a:avLst/>
          </a:prstGeom>
          <a:solidFill>
            <a:srgbClr val="4BACC6">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5" name="Rectangle 204">
            <a:extLst>
              <a:ext uri="{FF2B5EF4-FFF2-40B4-BE49-F238E27FC236}">
                <a16:creationId xmlns:a16="http://schemas.microsoft.com/office/drawing/2014/main" id="{89B6A612-7776-FE45-AA9B-29A1DC3BCC41}"/>
              </a:ext>
            </a:extLst>
          </p:cNvPr>
          <p:cNvSpPr/>
          <p:nvPr/>
        </p:nvSpPr>
        <p:spPr>
          <a:xfrm>
            <a:off x="7095411" y="4274612"/>
            <a:ext cx="792088" cy="360040"/>
          </a:xfrm>
          <a:prstGeom prst="rect">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6" name="Rectangle 205">
            <a:extLst>
              <a:ext uri="{FF2B5EF4-FFF2-40B4-BE49-F238E27FC236}">
                <a16:creationId xmlns:a16="http://schemas.microsoft.com/office/drawing/2014/main" id="{F1C3EF78-03F5-B748-A6BD-F750012B112F}"/>
              </a:ext>
            </a:extLst>
          </p:cNvPr>
          <p:cNvSpPr/>
          <p:nvPr/>
        </p:nvSpPr>
        <p:spPr>
          <a:xfrm>
            <a:off x="6091045" y="4274611"/>
            <a:ext cx="792088" cy="360040"/>
          </a:xfrm>
          <a:prstGeom prst="rect">
            <a:avLst/>
          </a:prstGeom>
          <a:solidFill>
            <a:srgbClr val="C0504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7" name="Rectangle 206">
            <a:extLst>
              <a:ext uri="{FF2B5EF4-FFF2-40B4-BE49-F238E27FC236}">
                <a16:creationId xmlns:a16="http://schemas.microsoft.com/office/drawing/2014/main" id="{2816DB3A-D96C-D749-9011-27D0AE2F2D21}"/>
              </a:ext>
            </a:extLst>
          </p:cNvPr>
          <p:cNvSpPr/>
          <p:nvPr/>
        </p:nvSpPr>
        <p:spPr>
          <a:xfrm>
            <a:off x="5151195" y="4274612"/>
            <a:ext cx="792088" cy="360040"/>
          </a:xfrm>
          <a:prstGeom prst="rect">
            <a:avLst/>
          </a:prstGeom>
          <a:solidFill>
            <a:srgbClr val="EEECE1">
              <a:lumMod val="5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8" name="Rectangle 207">
            <a:extLst>
              <a:ext uri="{FF2B5EF4-FFF2-40B4-BE49-F238E27FC236}">
                <a16:creationId xmlns:a16="http://schemas.microsoft.com/office/drawing/2014/main" id="{7B843439-4A98-B24D-B26E-AAA0E0C0E58E}"/>
              </a:ext>
            </a:extLst>
          </p:cNvPr>
          <p:cNvSpPr/>
          <p:nvPr/>
        </p:nvSpPr>
        <p:spPr>
          <a:xfrm>
            <a:off x="5223203" y="4338752"/>
            <a:ext cx="216024" cy="216024"/>
          </a:xfrm>
          <a:prstGeom prst="rect">
            <a:avLst/>
          </a:prstGeom>
          <a:solidFill>
            <a:srgbClr val="EEECE1">
              <a:lumMod val="5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09" name="Rectangle 208">
            <a:extLst>
              <a:ext uri="{FF2B5EF4-FFF2-40B4-BE49-F238E27FC236}">
                <a16:creationId xmlns:a16="http://schemas.microsoft.com/office/drawing/2014/main" id="{403D8124-96D3-AC4D-B27C-E598CE0F2FC0}"/>
              </a:ext>
            </a:extLst>
          </p:cNvPr>
          <p:cNvSpPr/>
          <p:nvPr/>
        </p:nvSpPr>
        <p:spPr>
          <a:xfrm>
            <a:off x="5439227" y="4338752"/>
            <a:ext cx="216024" cy="216024"/>
          </a:xfrm>
          <a:prstGeom prst="rect">
            <a:avLst/>
          </a:prstGeom>
          <a:solidFill>
            <a:srgbClr val="1F497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0" name="Rectangle 209">
            <a:extLst>
              <a:ext uri="{FF2B5EF4-FFF2-40B4-BE49-F238E27FC236}">
                <a16:creationId xmlns:a16="http://schemas.microsoft.com/office/drawing/2014/main" id="{B0B02986-2FC0-7A42-AF9C-3307BA4BFEFD}"/>
              </a:ext>
            </a:extLst>
          </p:cNvPr>
          <p:cNvSpPr/>
          <p:nvPr/>
        </p:nvSpPr>
        <p:spPr>
          <a:xfrm>
            <a:off x="5655251" y="4338752"/>
            <a:ext cx="216024" cy="216024"/>
          </a:xfrm>
          <a:prstGeom prst="rect">
            <a:avLst/>
          </a:prstGeom>
          <a:solidFill>
            <a:srgbClr val="C0504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1" name="Rectangle 210">
            <a:extLst>
              <a:ext uri="{FF2B5EF4-FFF2-40B4-BE49-F238E27FC236}">
                <a16:creationId xmlns:a16="http://schemas.microsoft.com/office/drawing/2014/main" id="{C413397B-19B2-EA4F-81C2-DDF43DBDE70B}"/>
              </a:ext>
            </a:extLst>
          </p:cNvPr>
          <p:cNvSpPr/>
          <p:nvPr/>
        </p:nvSpPr>
        <p:spPr>
          <a:xfrm>
            <a:off x="6163053" y="4338752"/>
            <a:ext cx="216024" cy="216024"/>
          </a:xfrm>
          <a:prstGeom prst="rect">
            <a:avLst/>
          </a:prstGeom>
          <a:solidFill>
            <a:srgbClr val="EEECE1">
              <a:lumMod val="5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2" name="Rectangle 211">
            <a:extLst>
              <a:ext uri="{FF2B5EF4-FFF2-40B4-BE49-F238E27FC236}">
                <a16:creationId xmlns:a16="http://schemas.microsoft.com/office/drawing/2014/main" id="{352FB82A-4E41-C34C-988E-1BC19392926D}"/>
              </a:ext>
            </a:extLst>
          </p:cNvPr>
          <p:cNvSpPr/>
          <p:nvPr/>
        </p:nvSpPr>
        <p:spPr>
          <a:xfrm>
            <a:off x="6379077" y="4338752"/>
            <a:ext cx="216024" cy="216024"/>
          </a:xfrm>
          <a:prstGeom prst="rect">
            <a:avLst/>
          </a:prstGeom>
          <a:solidFill>
            <a:srgbClr val="1F497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3" name="Rectangle 212">
            <a:extLst>
              <a:ext uri="{FF2B5EF4-FFF2-40B4-BE49-F238E27FC236}">
                <a16:creationId xmlns:a16="http://schemas.microsoft.com/office/drawing/2014/main" id="{3D43E945-043F-A045-B920-FC16583F6E8F}"/>
              </a:ext>
            </a:extLst>
          </p:cNvPr>
          <p:cNvSpPr/>
          <p:nvPr/>
        </p:nvSpPr>
        <p:spPr>
          <a:xfrm>
            <a:off x="6595101" y="4338752"/>
            <a:ext cx="216024" cy="216024"/>
          </a:xfrm>
          <a:prstGeom prst="rect">
            <a:avLst/>
          </a:prstGeom>
          <a:solidFill>
            <a:srgbClr val="C0504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4" name="Rectangle 213">
            <a:extLst>
              <a:ext uri="{FF2B5EF4-FFF2-40B4-BE49-F238E27FC236}">
                <a16:creationId xmlns:a16="http://schemas.microsoft.com/office/drawing/2014/main" id="{46430D0D-9E56-4548-903D-A8E73265999D}"/>
              </a:ext>
            </a:extLst>
          </p:cNvPr>
          <p:cNvSpPr/>
          <p:nvPr/>
        </p:nvSpPr>
        <p:spPr>
          <a:xfrm>
            <a:off x="7167419" y="4338752"/>
            <a:ext cx="216024" cy="216024"/>
          </a:xfrm>
          <a:prstGeom prst="rect">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5" name="Rectangle 214">
            <a:extLst>
              <a:ext uri="{FF2B5EF4-FFF2-40B4-BE49-F238E27FC236}">
                <a16:creationId xmlns:a16="http://schemas.microsoft.com/office/drawing/2014/main" id="{8CE6E254-5D43-7E42-BEA3-D52F73DD5BBC}"/>
              </a:ext>
            </a:extLst>
          </p:cNvPr>
          <p:cNvSpPr/>
          <p:nvPr/>
        </p:nvSpPr>
        <p:spPr>
          <a:xfrm>
            <a:off x="7383443" y="4338752"/>
            <a:ext cx="216024" cy="216024"/>
          </a:xfrm>
          <a:prstGeom prst="rect">
            <a:avLst/>
          </a:prstGeom>
          <a:solidFill>
            <a:srgbClr val="8064A2">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6" name="Rectangle 215">
            <a:extLst>
              <a:ext uri="{FF2B5EF4-FFF2-40B4-BE49-F238E27FC236}">
                <a16:creationId xmlns:a16="http://schemas.microsoft.com/office/drawing/2014/main" id="{9AD93E0D-C7AC-664E-8B60-FD41C2704373}"/>
              </a:ext>
            </a:extLst>
          </p:cNvPr>
          <p:cNvSpPr/>
          <p:nvPr/>
        </p:nvSpPr>
        <p:spPr>
          <a:xfrm>
            <a:off x="7599467" y="4338752"/>
            <a:ext cx="216024" cy="216024"/>
          </a:xfrm>
          <a:prstGeom prst="rect">
            <a:avLst/>
          </a:prstGeom>
          <a:solidFill>
            <a:srgbClr val="4BACC6">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7" name="Rectangle 216">
            <a:extLst>
              <a:ext uri="{FF2B5EF4-FFF2-40B4-BE49-F238E27FC236}">
                <a16:creationId xmlns:a16="http://schemas.microsoft.com/office/drawing/2014/main" id="{2656261B-A173-9240-8607-B30C5380A304}"/>
              </a:ext>
            </a:extLst>
          </p:cNvPr>
          <p:cNvSpPr/>
          <p:nvPr/>
        </p:nvSpPr>
        <p:spPr>
          <a:xfrm>
            <a:off x="8099777" y="4338752"/>
            <a:ext cx="216024" cy="216024"/>
          </a:xfrm>
          <a:prstGeom prst="rect">
            <a:avLst/>
          </a:prstGeom>
          <a:solidFill>
            <a:srgbClr val="9BBB59">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8" name="Rectangle 217">
            <a:extLst>
              <a:ext uri="{FF2B5EF4-FFF2-40B4-BE49-F238E27FC236}">
                <a16:creationId xmlns:a16="http://schemas.microsoft.com/office/drawing/2014/main" id="{5947BCDE-D2BC-8745-BB9D-4967CB19FBDD}"/>
              </a:ext>
            </a:extLst>
          </p:cNvPr>
          <p:cNvSpPr/>
          <p:nvPr/>
        </p:nvSpPr>
        <p:spPr>
          <a:xfrm>
            <a:off x="8315801" y="4338752"/>
            <a:ext cx="216024" cy="216024"/>
          </a:xfrm>
          <a:prstGeom prst="rect">
            <a:avLst/>
          </a:prstGeom>
          <a:solidFill>
            <a:srgbClr val="8064A2">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9" name="Rectangle 218">
            <a:extLst>
              <a:ext uri="{FF2B5EF4-FFF2-40B4-BE49-F238E27FC236}">
                <a16:creationId xmlns:a16="http://schemas.microsoft.com/office/drawing/2014/main" id="{C37CAFB6-CA55-C642-B1A8-33B1CFC1AB89}"/>
              </a:ext>
            </a:extLst>
          </p:cNvPr>
          <p:cNvSpPr/>
          <p:nvPr/>
        </p:nvSpPr>
        <p:spPr>
          <a:xfrm>
            <a:off x="8531825" y="4338752"/>
            <a:ext cx="216024" cy="216024"/>
          </a:xfrm>
          <a:prstGeom prst="rect">
            <a:avLst/>
          </a:prstGeom>
          <a:solidFill>
            <a:srgbClr val="4BACC6">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20" name="Straight Arrow Connector 219">
            <a:extLst>
              <a:ext uri="{FF2B5EF4-FFF2-40B4-BE49-F238E27FC236}">
                <a16:creationId xmlns:a16="http://schemas.microsoft.com/office/drawing/2014/main" id="{A647AFCC-ACD3-9B49-9BBD-94BD1306D054}"/>
              </a:ext>
            </a:extLst>
          </p:cNvPr>
          <p:cNvCxnSpPr>
            <a:stCxn id="149" idx="2"/>
            <a:endCxn id="207" idx="0"/>
          </p:cNvCxnSpPr>
          <p:nvPr/>
        </p:nvCxnSpPr>
        <p:spPr>
          <a:xfrm flipH="1">
            <a:off x="5547239" y="3602676"/>
            <a:ext cx="3746" cy="671936"/>
          </a:xfrm>
          <a:prstGeom prst="straightConnector1">
            <a:avLst/>
          </a:prstGeom>
          <a:noFill/>
          <a:ln w="25400" cap="flat" cmpd="sng" algn="ctr">
            <a:solidFill>
              <a:srgbClr val="EEECE1">
                <a:lumMod val="50000"/>
              </a:srgbClr>
            </a:solidFill>
            <a:prstDash val="solid"/>
            <a:tailEnd type="arrow"/>
          </a:ln>
          <a:effectLst>
            <a:outerShdw blurRad="40000" dist="20000" dir="5400000" rotWithShape="0">
              <a:srgbClr val="000000">
                <a:alpha val="38000"/>
              </a:srgbClr>
            </a:outerShdw>
          </a:effectLst>
        </p:spPr>
      </p:cxnSp>
      <p:cxnSp>
        <p:nvCxnSpPr>
          <p:cNvPr id="221" name="Straight Arrow Connector 220">
            <a:extLst>
              <a:ext uri="{FF2B5EF4-FFF2-40B4-BE49-F238E27FC236}">
                <a16:creationId xmlns:a16="http://schemas.microsoft.com/office/drawing/2014/main" id="{B26F8738-DA9B-3B42-948F-3DB2EA07D8B4}"/>
              </a:ext>
            </a:extLst>
          </p:cNvPr>
          <p:cNvCxnSpPr>
            <a:stCxn id="148" idx="2"/>
            <a:endCxn id="206" idx="0"/>
          </p:cNvCxnSpPr>
          <p:nvPr/>
        </p:nvCxnSpPr>
        <p:spPr>
          <a:xfrm>
            <a:off x="6487089" y="3602675"/>
            <a:ext cx="0" cy="671936"/>
          </a:xfrm>
          <a:prstGeom prst="straightConnector1">
            <a:avLst/>
          </a:prstGeom>
          <a:noFill/>
          <a:ln w="25400" cap="flat" cmpd="sng" algn="ctr">
            <a:solidFill>
              <a:srgbClr val="D99694"/>
            </a:solidFill>
            <a:prstDash val="solid"/>
            <a:tailEnd type="arrow"/>
          </a:ln>
          <a:effectLst>
            <a:outerShdw blurRad="40000" dist="20000" dir="5400000" rotWithShape="0">
              <a:srgbClr val="000000">
                <a:alpha val="38000"/>
              </a:srgbClr>
            </a:outerShdw>
          </a:effectLst>
        </p:spPr>
      </p:cxnSp>
      <p:cxnSp>
        <p:nvCxnSpPr>
          <p:cNvPr id="222" name="Straight Arrow Connector 221">
            <a:extLst>
              <a:ext uri="{FF2B5EF4-FFF2-40B4-BE49-F238E27FC236}">
                <a16:creationId xmlns:a16="http://schemas.microsoft.com/office/drawing/2014/main" id="{9DB00781-6CB5-3641-B2D0-77AE21127A7E}"/>
              </a:ext>
            </a:extLst>
          </p:cNvPr>
          <p:cNvCxnSpPr>
            <a:stCxn id="147" idx="2"/>
            <a:endCxn id="205" idx="0"/>
          </p:cNvCxnSpPr>
          <p:nvPr/>
        </p:nvCxnSpPr>
        <p:spPr>
          <a:xfrm flipH="1">
            <a:off x="7491455" y="3602676"/>
            <a:ext cx="3746" cy="671936"/>
          </a:xfrm>
          <a:prstGeom prst="straightConnector1">
            <a:avLst/>
          </a:prstGeom>
          <a:noFill/>
          <a:ln w="25400" cap="flat" cmpd="sng" algn="ctr">
            <a:solidFill>
              <a:srgbClr val="9BBB59">
                <a:lumMod val="60000"/>
                <a:lumOff val="40000"/>
              </a:srgbClr>
            </a:solidFill>
            <a:prstDash val="solid"/>
            <a:tailEnd type="arrow"/>
          </a:ln>
          <a:effectLst>
            <a:outerShdw blurRad="40000" dist="20000" dir="5400000" rotWithShape="0">
              <a:srgbClr val="000000">
                <a:alpha val="38000"/>
              </a:srgbClr>
            </a:outerShdw>
          </a:effectLst>
        </p:spPr>
      </p:cxnSp>
      <p:cxnSp>
        <p:nvCxnSpPr>
          <p:cNvPr id="223" name="Straight Arrow Connector 222">
            <a:extLst>
              <a:ext uri="{FF2B5EF4-FFF2-40B4-BE49-F238E27FC236}">
                <a16:creationId xmlns:a16="http://schemas.microsoft.com/office/drawing/2014/main" id="{A62AC7BC-5379-E742-AA2C-F2D6130EA0C3}"/>
              </a:ext>
            </a:extLst>
          </p:cNvPr>
          <p:cNvCxnSpPr>
            <a:stCxn id="146" idx="2"/>
            <a:endCxn id="204" idx="0"/>
          </p:cNvCxnSpPr>
          <p:nvPr/>
        </p:nvCxnSpPr>
        <p:spPr>
          <a:xfrm flipH="1">
            <a:off x="8423813" y="3602675"/>
            <a:ext cx="3746" cy="671936"/>
          </a:xfrm>
          <a:prstGeom prst="straightConnector1">
            <a:avLst/>
          </a:prstGeom>
          <a:noFill/>
          <a:ln w="25400" cap="flat" cmpd="sng" algn="ctr">
            <a:solidFill>
              <a:srgbClr val="93CDDD"/>
            </a:solidFill>
            <a:prstDash val="solid"/>
            <a:tailEnd type="arrow"/>
          </a:ln>
          <a:effectLst>
            <a:outerShdw blurRad="40000" dist="20000" dir="5400000" rotWithShape="0">
              <a:srgbClr val="000000">
                <a:alpha val="38000"/>
              </a:srgbClr>
            </a:outerShdw>
          </a:effectLst>
        </p:spPr>
      </p:cxnSp>
      <p:cxnSp>
        <p:nvCxnSpPr>
          <p:cNvPr id="224" name="Straight Arrow Connector 223">
            <a:extLst>
              <a:ext uri="{FF2B5EF4-FFF2-40B4-BE49-F238E27FC236}">
                <a16:creationId xmlns:a16="http://schemas.microsoft.com/office/drawing/2014/main" id="{A3159975-D99B-5841-A2F0-03B16692AB04}"/>
              </a:ext>
            </a:extLst>
          </p:cNvPr>
          <p:cNvCxnSpPr>
            <a:stCxn id="207" idx="2"/>
            <a:endCxn id="190" idx="0"/>
          </p:cNvCxnSpPr>
          <p:nvPr/>
        </p:nvCxnSpPr>
        <p:spPr>
          <a:xfrm>
            <a:off x="5547239" y="4634652"/>
            <a:ext cx="1440160" cy="696215"/>
          </a:xfrm>
          <a:prstGeom prst="straightConnector1">
            <a:avLst/>
          </a:prstGeom>
          <a:noFill/>
          <a:ln w="25400" cap="flat" cmpd="sng" algn="ctr">
            <a:solidFill>
              <a:srgbClr val="EEECE1">
                <a:lumMod val="50000"/>
              </a:srgbClr>
            </a:solidFill>
            <a:prstDash val="solid"/>
            <a:tailEnd type="arrow"/>
          </a:ln>
          <a:effectLst>
            <a:outerShdw blurRad="40000" dist="20000" dir="5400000" rotWithShape="0">
              <a:srgbClr val="000000">
                <a:alpha val="38000"/>
              </a:srgbClr>
            </a:outerShdw>
          </a:effectLst>
        </p:spPr>
      </p:cxnSp>
      <p:cxnSp>
        <p:nvCxnSpPr>
          <p:cNvPr id="225" name="Straight Arrow Connector 224">
            <a:extLst>
              <a:ext uri="{FF2B5EF4-FFF2-40B4-BE49-F238E27FC236}">
                <a16:creationId xmlns:a16="http://schemas.microsoft.com/office/drawing/2014/main" id="{D81A5A00-896D-A04E-AC8A-09157D16EF7E}"/>
              </a:ext>
            </a:extLst>
          </p:cNvPr>
          <p:cNvCxnSpPr>
            <a:stCxn id="206" idx="2"/>
            <a:endCxn id="190" idx="0"/>
          </p:cNvCxnSpPr>
          <p:nvPr/>
        </p:nvCxnSpPr>
        <p:spPr>
          <a:xfrm>
            <a:off x="6487089" y="4634651"/>
            <a:ext cx="500310" cy="696216"/>
          </a:xfrm>
          <a:prstGeom prst="straightConnector1">
            <a:avLst/>
          </a:prstGeom>
          <a:noFill/>
          <a:ln w="25400" cap="flat" cmpd="sng" algn="ctr">
            <a:solidFill>
              <a:srgbClr val="D99694"/>
            </a:solidFill>
            <a:prstDash val="solid"/>
            <a:tailEnd type="arrow"/>
          </a:ln>
          <a:effectLst>
            <a:outerShdw blurRad="40000" dist="20000" dir="5400000" rotWithShape="0">
              <a:srgbClr val="000000">
                <a:alpha val="38000"/>
              </a:srgbClr>
            </a:outerShdw>
          </a:effectLst>
        </p:spPr>
      </p:cxnSp>
      <p:cxnSp>
        <p:nvCxnSpPr>
          <p:cNvPr id="226" name="Straight Arrow Connector 225">
            <a:extLst>
              <a:ext uri="{FF2B5EF4-FFF2-40B4-BE49-F238E27FC236}">
                <a16:creationId xmlns:a16="http://schemas.microsoft.com/office/drawing/2014/main" id="{1E935F85-19A5-FE4D-8BF5-353DE45F3AAC}"/>
              </a:ext>
            </a:extLst>
          </p:cNvPr>
          <p:cNvCxnSpPr>
            <a:stCxn id="205" idx="2"/>
            <a:endCxn id="190" idx="0"/>
          </p:cNvCxnSpPr>
          <p:nvPr/>
        </p:nvCxnSpPr>
        <p:spPr>
          <a:xfrm flipH="1">
            <a:off x="6987399" y="4634652"/>
            <a:ext cx="504056" cy="696215"/>
          </a:xfrm>
          <a:prstGeom prst="straightConnector1">
            <a:avLst/>
          </a:prstGeom>
          <a:noFill/>
          <a:ln w="25400" cap="flat" cmpd="sng" algn="ctr">
            <a:solidFill>
              <a:srgbClr val="9BBB59">
                <a:lumMod val="60000"/>
                <a:lumOff val="40000"/>
              </a:srgbClr>
            </a:solidFill>
            <a:prstDash val="solid"/>
            <a:tailEnd type="arrow"/>
          </a:ln>
          <a:effectLst>
            <a:outerShdw blurRad="40000" dist="20000" dir="5400000" rotWithShape="0">
              <a:srgbClr val="000000">
                <a:alpha val="38000"/>
              </a:srgbClr>
            </a:outerShdw>
          </a:effectLst>
        </p:spPr>
      </p:cxnSp>
      <p:cxnSp>
        <p:nvCxnSpPr>
          <p:cNvPr id="227" name="Straight Arrow Connector 226">
            <a:extLst>
              <a:ext uri="{FF2B5EF4-FFF2-40B4-BE49-F238E27FC236}">
                <a16:creationId xmlns:a16="http://schemas.microsoft.com/office/drawing/2014/main" id="{2B21FFBD-B9E1-E343-8BEA-EF5CAD8CB561}"/>
              </a:ext>
            </a:extLst>
          </p:cNvPr>
          <p:cNvCxnSpPr>
            <a:stCxn id="204" idx="2"/>
            <a:endCxn id="190" idx="0"/>
          </p:cNvCxnSpPr>
          <p:nvPr/>
        </p:nvCxnSpPr>
        <p:spPr>
          <a:xfrm flipH="1">
            <a:off x="6987399" y="4634651"/>
            <a:ext cx="1436414" cy="696216"/>
          </a:xfrm>
          <a:prstGeom prst="straightConnector1">
            <a:avLst/>
          </a:prstGeom>
          <a:noFill/>
          <a:ln w="25400" cap="flat" cmpd="sng" algn="ctr">
            <a:solidFill>
              <a:srgbClr val="93CDDD"/>
            </a:solidFill>
            <a:prstDash val="solid"/>
            <a:tailEnd type="arrow"/>
          </a:ln>
          <a:effectLst>
            <a:outerShdw blurRad="40000" dist="20000" dir="5400000" rotWithShape="0">
              <a:srgbClr val="000000">
                <a:alpha val="38000"/>
              </a:srgbClr>
            </a:outerShdw>
          </a:effectLst>
        </p:spPr>
      </p:cxnSp>
      <p:sp>
        <p:nvSpPr>
          <p:cNvPr id="228" name="TextBox 227">
            <a:extLst>
              <a:ext uri="{FF2B5EF4-FFF2-40B4-BE49-F238E27FC236}">
                <a16:creationId xmlns:a16="http://schemas.microsoft.com/office/drawing/2014/main" id="{4186E2A3-142D-D34C-B660-D7D309464FFA}"/>
              </a:ext>
            </a:extLst>
          </p:cNvPr>
          <p:cNvSpPr txBox="1"/>
          <p:nvPr/>
        </p:nvSpPr>
        <p:spPr>
          <a:xfrm>
            <a:off x="3851920" y="3666760"/>
            <a:ext cx="1252241" cy="307777"/>
          </a:xfrm>
          <a:prstGeom prst="rect">
            <a:avLst/>
          </a:prstGeom>
          <a:noFill/>
        </p:spPr>
        <p:txBody>
          <a:bodyPr wrap="none" rtlCol="0">
            <a:spAutoFit/>
          </a:bodyPr>
          <a:lstStyle/>
          <a:p>
            <a:pPr algn="ctr" fontAlgn="base">
              <a:spcBef>
                <a:spcPct val="0"/>
              </a:spcBef>
              <a:spcAft>
                <a:spcPct val="0"/>
              </a:spcAft>
            </a:pPr>
            <a:r>
              <a:rPr lang="en-US" sz="1400" dirty="0">
                <a:solidFill>
                  <a:prstClr val="black">
                    <a:lumMod val="50000"/>
                    <a:lumOff val="50000"/>
                  </a:prstClr>
                </a:solidFill>
                <a:cs typeface="Arial" charset="0"/>
              </a:rPr>
              <a:t>Collective I/O</a:t>
            </a:r>
          </a:p>
        </p:txBody>
      </p:sp>
      <p:sp>
        <p:nvSpPr>
          <p:cNvPr id="229" name="TextBox 228">
            <a:extLst>
              <a:ext uri="{FF2B5EF4-FFF2-40B4-BE49-F238E27FC236}">
                <a16:creationId xmlns:a16="http://schemas.microsoft.com/office/drawing/2014/main" id="{C0D720A6-D238-214B-AA1F-BB4D77A80F37}"/>
              </a:ext>
            </a:extLst>
          </p:cNvPr>
          <p:cNvSpPr txBox="1"/>
          <p:nvPr/>
        </p:nvSpPr>
        <p:spPr>
          <a:xfrm>
            <a:off x="3927059" y="2090507"/>
            <a:ext cx="1022824" cy="307777"/>
          </a:xfrm>
          <a:prstGeom prst="rect">
            <a:avLst/>
          </a:prstGeom>
          <a:noFill/>
        </p:spPr>
        <p:txBody>
          <a:bodyPr wrap="none" rtlCol="0">
            <a:spAutoFit/>
          </a:bodyPr>
          <a:lstStyle/>
          <a:p>
            <a:pPr fontAlgn="base">
              <a:spcBef>
                <a:spcPct val="0"/>
              </a:spcBef>
              <a:spcAft>
                <a:spcPct val="0"/>
              </a:spcAft>
            </a:pPr>
            <a:r>
              <a:rPr lang="en-US" sz="1400" dirty="0">
                <a:solidFill>
                  <a:prstClr val="black">
                    <a:lumMod val="50000"/>
                    <a:lumOff val="50000"/>
                  </a:prstClr>
                </a:solidFill>
                <a:cs typeface="Arial" charset="0"/>
              </a:rPr>
              <a:t>Processes</a:t>
            </a:r>
          </a:p>
        </p:txBody>
      </p:sp>
      <p:sp>
        <p:nvSpPr>
          <p:cNvPr id="230" name="TextBox 229">
            <a:extLst>
              <a:ext uri="{FF2B5EF4-FFF2-40B4-BE49-F238E27FC236}">
                <a16:creationId xmlns:a16="http://schemas.microsoft.com/office/drawing/2014/main" id="{567F7317-54EF-5043-8CD0-916C26CE2EF5}"/>
              </a:ext>
            </a:extLst>
          </p:cNvPr>
          <p:cNvSpPr txBox="1"/>
          <p:nvPr/>
        </p:nvSpPr>
        <p:spPr>
          <a:xfrm>
            <a:off x="5154940" y="734377"/>
            <a:ext cx="3622793" cy="923330"/>
          </a:xfrm>
          <a:prstGeom prst="rect">
            <a:avLst/>
          </a:prstGeom>
          <a:noFill/>
        </p:spPr>
        <p:txBody>
          <a:bodyPr wrap="square" rtlCol="0">
            <a:spAutoFit/>
          </a:bodyPr>
          <a:lstStyle/>
          <a:p>
            <a:pPr algn="ctr" fontAlgn="base">
              <a:spcBef>
                <a:spcPct val="0"/>
              </a:spcBef>
              <a:spcAft>
                <a:spcPct val="0"/>
              </a:spcAft>
            </a:pPr>
            <a:r>
              <a:rPr lang="en-US" dirty="0">
                <a:solidFill>
                  <a:prstClr val="black"/>
                </a:solidFill>
                <a:cs typeface="Arial" charset="0"/>
              </a:rPr>
              <a:t> </a:t>
            </a:r>
            <a:r>
              <a:rPr lang="en-US" dirty="0">
                <a:solidFill>
                  <a:schemeClr val="tx1">
                    <a:lumMod val="85000"/>
                    <a:lumOff val="15000"/>
                  </a:schemeClr>
                </a:solidFill>
                <a:cs typeface="Arial" charset="0"/>
              </a:rPr>
              <a:t>Developed in the thesis in the context  of the DEEP-ER project and tested on DEEP Cluster</a:t>
            </a:r>
          </a:p>
        </p:txBody>
      </p:sp>
      <p:sp>
        <p:nvSpPr>
          <p:cNvPr id="231" name="5-Point Star 252">
            <a:extLst>
              <a:ext uri="{FF2B5EF4-FFF2-40B4-BE49-F238E27FC236}">
                <a16:creationId xmlns:a16="http://schemas.microsoft.com/office/drawing/2014/main" id="{F31BC760-6572-6846-BF14-AD7065E15630}"/>
              </a:ext>
            </a:extLst>
          </p:cNvPr>
          <p:cNvSpPr/>
          <p:nvPr/>
        </p:nvSpPr>
        <p:spPr>
          <a:xfrm>
            <a:off x="3683425" y="1043135"/>
            <a:ext cx="216024" cy="216024"/>
          </a:xfrm>
          <a:prstGeom prst="star5">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2" name="5-Point Star 252">
            <a:extLst>
              <a:ext uri="{FF2B5EF4-FFF2-40B4-BE49-F238E27FC236}">
                <a16:creationId xmlns:a16="http://schemas.microsoft.com/office/drawing/2014/main" id="{4965843F-7EF1-2142-97E0-FDF8CD4F21C8}"/>
              </a:ext>
            </a:extLst>
          </p:cNvPr>
          <p:cNvSpPr/>
          <p:nvPr/>
        </p:nvSpPr>
        <p:spPr>
          <a:xfrm>
            <a:off x="3665776" y="4715543"/>
            <a:ext cx="216024" cy="216024"/>
          </a:xfrm>
          <a:prstGeom prst="star5">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3" name="5-Point Star 253">
            <a:extLst>
              <a:ext uri="{FF2B5EF4-FFF2-40B4-BE49-F238E27FC236}">
                <a16:creationId xmlns:a16="http://schemas.microsoft.com/office/drawing/2014/main" id="{A7FD8445-E718-E249-9CFB-CCA2B5690EE0}"/>
              </a:ext>
            </a:extLst>
          </p:cNvPr>
          <p:cNvSpPr/>
          <p:nvPr/>
        </p:nvSpPr>
        <p:spPr>
          <a:xfrm>
            <a:off x="3665776" y="5219599"/>
            <a:ext cx="216024" cy="216024"/>
          </a:xfrm>
          <a:prstGeom prst="star5">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4" name="5-Point Star 102">
            <a:extLst>
              <a:ext uri="{FF2B5EF4-FFF2-40B4-BE49-F238E27FC236}">
                <a16:creationId xmlns:a16="http://schemas.microsoft.com/office/drawing/2014/main" id="{F077F40A-0672-5646-9A04-2D868926F000}"/>
              </a:ext>
            </a:extLst>
          </p:cNvPr>
          <p:cNvSpPr/>
          <p:nvPr/>
        </p:nvSpPr>
        <p:spPr>
          <a:xfrm>
            <a:off x="5151195" y="929205"/>
            <a:ext cx="216024" cy="216024"/>
          </a:xfrm>
          <a:prstGeom prst="star5">
            <a:avLst/>
          </a:prstGeom>
          <a:solidFill>
            <a:srgbClr val="FFFF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5" name="Titel 7">
            <a:extLst>
              <a:ext uri="{FF2B5EF4-FFF2-40B4-BE49-F238E27FC236}">
                <a16:creationId xmlns:a16="http://schemas.microsoft.com/office/drawing/2014/main" id="{75332524-3811-C947-B923-9B48A163C263}"/>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NVM Integration in MPI I/O (1/2)</a:t>
            </a:r>
          </a:p>
        </p:txBody>
      </p:sp>
    </p:spTree>
    <p:extLst>
      <p:ext uri="{BB962C8B-B14F-4D97-AF65-F5344CB8AC3E}">
        <p14:creationId xmlns:p14="http://schemas.microsoft.com/office/powerpoint/2010/main" val="530734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a:spLocks noGrp="1"/>
          </p:cNvSpPr>
          <p:nvPr>
            <p:ph idx="1"/>
          </p:nvPr>
        </p:nvSpPr>
        <p:spPr>
          <a:xfrm>
            <a:off x="179512" y="5301208"/>
            <a:ext cx="8785101" cy="792088"/>
          </a:xfrm>
        </p:spPr>
        <p:txBody>
          <a:bodyPr/>
          <a:lstStyle/>
          <a:p>
            <a:pPr>
              <a:buClr>
                <a:srgbClr val="002060"/>
              </a:buClr>
              <a:buFont typeface="Wingdings" charset="0"/>
              <a:buChar char="q"/>
            </a:pPr>
            <a:r>
              <a:rPr lang="en-GB" sz="1800" dirty="0" err="1">
                <a:latin typeface="Courier New"/>
                <a:cs typeface="Courier New"/>
              </a:rPr>
              <a:t>ADIOI_Sync_thread_t</a:t>
            </a:r>
            <a:r>
              <a:rPr lang="en-GB" sz="2000" dirty="0">
                <a:latin typeface="Calibri"/>
                <a:cs typeface="Calibri"/>
              </a:rPr>
              <a:t>: object containing sync thread implementation</a:t>
            </a:r>
          </a:p>
          <a:p>
            <a:pPr>
              <a:buClr>
                <a:srgbClr val="002060"/>
              </a:buClr>
              <a:buFont typeface="Wingdings" charset="0"/>
              <a:buChar char="q"/>
            </a:pPr>
            <a:r>
              <a:rPr lang="en-GB" sz="1800" dirty="0" err="1">
                <a:latin typeface="Courier New"/>
                <a:cs typeface="Courier New"/>
              </a:rPr>
              <a:t>ADIOI_Sync_thread_start</a:t>
            </a:r>
            <a:r>
              <a:rPr lang="en-GB" sz="2000" dirty="0">
                <a:latin typeface="Calibri"/>
                <a:cs typeface="Calibri"/>
              </a:rPr>
              <a:t>: sync routine</a:t>
            </a:r>
          </a:p>
        </p:txBody>
      </p:sp>
      <p:sp>
        <p:nvSpPr>
          <p:cNvPr id="17" name="Footer Placeholder 16"/>
          <p:cNvSpPr>
            <a:spLocks noGrp="1"/>
          </p:cNvSpPr>
          <p:nvPr>
            <p:ph type="ftr" sz="quarter" idx="3"/>
          </p:nvPr>
        </p:nvSpPr>
        <p:spPr/>
        <p:txBody>
          <a:bodyPr/>
          <a:lstStyle/>
          <a:p>
            <a:r>
              <a:rPr lang="en-GB"/>
              <a:t>Ph.D. Dissertation - Giuseppe Congiu</a:t>
            </a:r>
            <a:endParaRPr lang="en-GB" dirty="0"/>
          </a:p>
        </p:txBody>
      </p:sp>
      <p:sp>
        <p:nvSpPr>
          <p:cNvPr id="19" name="Slide Number Placeholder 18"/>
          <p:cNvSpPr>
            <a:spLocks noGrp="1"/>
          </p:cNvSpPr>
          <p:nvPr>
            <p:ph type="sldNum" sz="quarter" idx="4"/>
          </p:nvPr>
        </p:nvSpPr>
        <p:spPr/>
        <p:txBody>
          <a:bodyPr/>
          <a:lstStyle/>
          <a:p>
            <a:pPr>
              <a:defRPr/>
            </a:pPr>
            <a:fld id="{6B0C560D-98F8-44FE-97B8-B05E62F8036B}" type="slidenum">
              <a:rPr lang="de-DE" smtClean="0"/>
              <a:pPr>
                <a:defRPr/>
              </a:pPr>
              <a:t>32</a:t>
            </a:fld>
            <a:endParaRPr lang="de-DE" dirty="0"/>
          </a:p>
        </p:txBody>
      </p:sp>
      <p:pic>
        <p:nvPicPr>
          <p:cNvPr id="2" name="Picture 1" descr="ext2ph-E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56" y="1028540"/>
            <a:ext cx="8172400" cy="3966487"/>
          </a:xfrm>
          <a:prstGeom prst="rect">
            <a:avLst/>
          </a:prstGeom>
        </p:spPr>
      </p:pic>
      <p:sp>
        <p:nvSpPr>
          <p:cNvPr id="3" name="Date Placeholder 2">
            <a:extLst>
              <a:ext uri="{FF2B5EF4-FFF2-40B4-BE49-F238E27FC236}">
                <a16:creationId xmlns:a16="http://schemas.microsoft.com/office/drawing/2014/main" id="{1B5C832F-9EC9-784E-8494-5480A6861B91}"/>
              </a:ext>
            </a:extLst>
          </p:cNvPr>
          <p:cNvSpPr>
            <a:spLocks noGrp="1"/>
          </p:cNvSpPr>
          <p:nvPr>
            <p:ph type="dt" sz="half" idx="2"/>
          </p:nvPr>
        </p:nvSpPr>
        <p:spPr/>
        <p:txBody>
          <a:bodyPr/>
          <a:lstStyle/>
          <a:p>
            <a:fld id="{674D7E0E-64E1-EE41-885B-E653A8263585}" type="datetime4">
              <a:rPr lang="en-US" smtClean="0"/>
              <a:t>July 20, 2018</a:t>
            </a:fld>
            <a:endParaRPr lang="de-DE" dirty="0"/>
          </a:p>
        </p:txBody>
      </p:sp>
      <p:sp>
        <p:nvSpPr>
          <p:cNvPr id="11" name="Titel 7">
            <a:extLst>
              <a:ext uri="{FF2B5EF4-FFF2-40B4-BE49-F238E27FC236}">
                <a16:creationId xmlns:a16="http://schemas.microsoft.com/office/drawing/2014/main" id="{D481BF2D-CD28-0D45-865B-C3E160AF3A3F}"/>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NVM Integration (2/2)</a:t>
            </a:r>
          </a:p>
        </p:txBody>
      </p:sp>
      <p:sp>
        <p:nvSpPr>
          <p:cNvPr id="4" name="Rectangle 3">
            <a:extLst>
              <a:ext uri="{FF2B5EF4-FFF2-40B4-BE49-F238E27FC236}">
                <a16:creationId xmlns:a16="http://schemas.microsoft.com/office/drawing/2014/main" id="{AE9738D7-D226-EB4A-AA06-58F17B9D27F5}"/>
              </a:ext>
            </a:extLst>
          </p:cNvPr>
          <p:cNvSpPr/>
          <p:nvPr/>
        </p:nvSpPr>
        <p:spPr>
          <a:xfrm>
            <a:off x="504056" y="2472268"/>
            <a:ext cx="4192122" cy="2522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087553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251519" y="1018336"/>
            <a:ext cx="5015967" cy="1224136"/>
          </a:xfrm>
        </p:spPr>
        <p:txBody>
          <a:bodyPr/>
          <a:lstStyle/>
          <a:p>
            <a:pPr marL="0" indent="0">
              <a:buNone/>
            </a:pPr>
            <a:r>
              <a:rPr lang="en-GB" sz="1600" b="1" dirty="0">
                <a:solidFill>
                  <a:schemeClr val="tx1">
                    <a:lumMod val="85000"/>
                    <a:lumOff val="15000"/>
                  </a:schemeClr>
                </a:solidFill>
                <a:latin typeface="Courier"/>
                <a:cs typeface="Courier"/>
              </a:rPr>
              <a:t>S(k): </a:t>
            </a:r>
            <a:r>
              <a:rPr lang="en-GB" sz="1600" dirty="0">
                <a:solidFill>
                  <a:schemeClr val="tx1">
                    <a:lumMod val="85000"/>
                    <a:lumOff val="15000"/>
                  </a:schemeClr>
                </a:solidFill>
                <a:latin typeface="Calibri" panose="020F0502020204030204" pitchFamily="34" charset="0"/>
                <a:cs typeface="Calibri" panose="020F0502020204030204" pitchFamily="34" charset="0"/>
              </a:rPr>
              <a:t>amount of data written to the file at phase k</a:t>
            </a:r>
          </a:p>
          <a:p>
            <a:pPr marL="0" indent="0">
              <a:buNone/>
            </a:pPr>
            <a:r>
              <a:rPr lang="en-GB" sz="1600" b="1" dirty="0">
                <a:solidFill>
                  <a:schemeClr val="tx1">
                    <a:lumMod val="85000"/>
                    <a:lumOff val="15000"/>
                  </a:schemeClr>
                </a:solidFill>
                <a:latin typeface="Courier"/>
                <a:cs typeface="Courier"/>
              </a:rPr>
              <a:t>T</a:t>
            </a:r>
            <a:r>
              <a:rPr lang="en-GB" sz="1600" b="1" baseline="-25000" dirty="0">
                <a:solidFill>
                  <a:schemeClr val="tx1">
                    <a:lumMod val="85000"/>
                    <a:lumOff val="15000"/>
                  </a:schemeClr>
                </a:solidFill>
                <a:latin typeface="Courier"/>
                <a:cs typeface="Courier"/>
              </a:rPr>
              <a:t>c</a:t>
            </a:r>
            <a:r>
              <a:rPr lang="en-GB" sz="1600" b="1" dirty="0">
                <a:solidFill>
                  <a:schemeClr val="tx1">
                    <a:lumMod val="85000"/>
                    <a:lumOff val="15000"/>
                  </a:schemeClr>
                </a:solidFill>
                <a:latin typeface="Courier"/>
                <a:cs typeface="Courier"/>
              </a:rPr>
              <a:t>(k): </a:t>
            </a:r>
            <a:r>
              <a:rPr lang="en-GB" sz="1600" dirty="0">
                <a:solidFill>
                  <a:schemeClr val="tx1">
                    <a:lumMod val="85000"/>
                    <a:lumOff val="15000"/>
                  </a:schemeClr>
                </a:solidFill>
                <a:latin typeface="Calibri" panose="020F0502020204030204" pitchFamily="34" charset="0"/>
                <a:cs typeface="Calibri" panose="020F0502020204030204" pitchFamily="34" charset="0"/>
              </a:rPr>
              <a:t>time to write S(k) to the cache</a:t>
            </a:r>
          </a:p>
          <a:p>
            <a:pPr marL="0" indent="0">
              <a:buNone/>
            </a:pPr>
            <a:r>
              <a:rPr lang="en-GB" sz="1600" b="1" dirty="0" err="1">
                <a:solidFill>
                  <a:schemeClr val="tx1">
                    <a:lumMod val="85000"/>
                    <a:lumOff val="15000"/>
                  </a:schemeClr>
                </a:solidFill>
                <a:latin typeface="Courier"/>
                <a:cs typeface="Courier"/>
              </a:rPr>
              <a:t>T</a:t>
            </a:r>
            <a:r>
              <a:rPr lang="en-GB" sz="1600" b="1" baseline="-25000" dirty="0" err="1">
                <a:solidFill>
                  <a:schemeClr val="tx1">
                    <a:lumMod val="85000"/>
                    <a:lumOff val="15000"/>
                  </a:schemeClr>
                </a:solidFill>
                <a:latin typeface="Courier"/>
                <a:cs typeface="Courier"/>
              </a:rPr>
              <a:t>s</a:t>
            </a:r>
            <a:r>
              <a:rPr lang="en-GB" sz="1600" b="1" dirty="0">
                <a:solidFill>
                  <a:schemeClr val="tx1">
                    <a:lumMod val="85000"/>
                    <a:lumOff val="15000"/>
                  </a:schemeClr>
                </a:solidFill>
                <a:latin typeface="Courier"/>
                <a:cs typeface="Courier"/>
              </a:rPr>
              <a:t>(k): </a:t>
            </a:r>
            <a:r>
              <a:rPr lang="en-GB" sz="1600" dirty="0">
                <a:solidFill>
                  <a:schemeClr val="tx1">
                    <a:lumMod val="85000"/>
                    <a:lumOff val="15000"/>
                  </a:schemeClr>
                </a:solidFill>
                <a:latin typeface="Calibri" panose="020F0502020204030204" pitchFamily="34" charset="0"/>
                <a:cs typeface="Calibri" panose="020F0502020204030204" pitchFamily="34" charset="0"/>
              </a:rPr>
              <a:t>time to sync S(k) with the parallel file system</a:t>
            </a:r>
          </a:p>
          <a:p>
            <a:pPr marL="0" indent="0">
              <a:buNone/>
            </a:pPr>
            <a:r>
              <a:rPr lang="en-GB" sz="1600" b="1" dirty="0">
                <a:solidFill>
                  <a:schemeClr val="tx1">
                    <a:lumMod val="85000"/>
                    <a:lumOff val="15000"/>
                  </a:schemeClr>
                </a:solidFill>
                <a:latin typeface="Courier"/>
                <a:cs typeface="Courier"/>
              </a:rPr>
              <a:t>C(k): </a:t>
            </a:r>
            <a:r>
              <a:rPr lang="en-GB" sz="1600" dirty="0">
                <a:solidFill>
                  <a:schemeClr val="tx1">
                    <a:lumMod val="85000"/>
                    <a:lumOff val="15000"/>
                  </a:schemeClr>
                </a:solidFill>
                <a:latin typeface="Calibri" panose="020F0502020204030204" pitchFamily="34" charset="0"/>
                <a:cs typeface="Calibri" panose="020F0502020204030204" pitchFamily="34" charset="0"/>
              </a:rPr>
              <a:t>compute time at phase k</a:t>
            </a:r>
            <a:endParaRPr lang="en-GB" sz="1800"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11" name="Footer Placeholder 16"/>
          <p:cNvSpPr>
            <a:spLocks noGrp="1"/>
          </p:cNvSpPr>
          <p:nvPr>
            <p:ph type="ftr" sz="quarter" idx="3"/>
          </p:nvPr>
        </p:nvSpPr>
        <p:spPr>
          <a:xfrm>
            <a:off x="1600200" y="6453336"/>
            <a:ext cx="5851525" cy="332656"/>
          </a:xfrm>
        </p:spPr>
        <p:txBody>
          <a:bodyPr/>
          <a:lstStyle/>
          <a:p>
            <a:r>
              <a:rPr lang="en-GB"/>
              <a:t>Ph.D. Dissertation - Giuseppe Congiu</a:t>
            </a:r>
            <a:endParaRPr lang="en-GB" dirty="0"/>
          </a:p>
        </p:txBody>
      </p:sp>
      <p:sp>
        <p:nvSpPr>
          <p:cNvPr id="12" name="Slide Number Placeholder 18"/>
          <p:cNvSpPr>
            <a:spLocks noGrp="1"/>
          </p:cNvSpPr>
          <p:nvPr>
            <p:ph type="sldNum" sz="quarter" idx="4"/>
          </p:nvPr>
        </p:nvSpPr>
        <p:spPr>
          <a:xfrm>
            <a:off x="7539038" y="6453188"/>
            <a:ext cx="1354137" cy="333375"/>
          </a:xfrm>
        </p:spPr>
        <p:txBody>
          <a:bodyPr/>
          <a:lstStyle/>
          <a:p>
            <a:pPr>
              <a:defRPr/>
            </a:pPr>
            <a:fld id="{6B0C560D-98F8-44FE-97B8-B05E62F8036B}" type="slidenum">
              <a:rPr lang="de-DE" smtClean="0"/>
              <a:pPr>
                <a:defRPr/>
              </a:pPr>
              <a:t>33</a:t>
            </a:fld>
            <a:endParaRPr lang="de-DE" dirty="0"/>
          </a:p>
        </p:txBody>
      </p:sp>
      <p:pic>
        <p:nvPicPr>
          <p:cNvPr id="3" name="Picture 2" descr="workflow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19" y="2406046"/>
            <a:ext cx="6516216" cy="3856277"/>
          </a:xfrm>
          <a:prstGeom prst="rect">
            <a:avLst/>
          </a:prstGeom>
        </p:spPr>
      </p:pic>
      <p:pic>
        <p:nvPicPr>
          <p:cNvPr id="4" name="Picture 3"/>
          <p:cNvPicPr>
            <a:picLocks noChangeAspect="1"/>
          </p:cNvPicPr>
          <p:nvPr/>
        </p:nvPicPr>
        <p:blipFill>
          <a:blip r:embed="rId3"/>
          <a:stretch>
            <a:fillRect/>
          </a:stretch>
        </p:blipFill>
        <p:spPr>
          <a:xfrm>
            <a:off x="5267487" y="1050842"/>
            <a:ext cx="3685850" cy="563116"/>
          </a:xfrm>
          <a:prstGeom prst="rect">
            <a:avLst/>
          </a:prstGeom>
        </p:spPr>
      </p:pic>
      <p:pic>
        <p:nvPicPr>
          <p:cNvPr id="7" name="Picture 6"/>
          <p:cNvPicPr>
            <a:picLocks noChangeAspect="1"/>
          </p:cNvPicPr>
          <p:nvPr/>
        </p:nvPicPr>
        <p:blipFill>
          <a:blip r:embed="rId4"/>
          <a:stretch>
            <a:fillRect/>
          </a:stretch>
        </p:blipFill>
        <p:spPr>
          <a:xfrm>
            <a:off x="5267487" y="1842930"/>
            <a:ext cx="3685850" cy="563116"/>
          </a:xfrm>
          <a:prstGeom prst="rect">
            <a:avLst/>
          </a:prstGeom>
        </p:spPr>
      </p:pic>
      <p:sp>
        <p:nvSpPr>
          <p:cNvPr id="5" name="Date Placeholder 4">
            <a:extLst>
              <a:ext uri="{FF2B5EF4-FFF2-40B4-BE49-F238E27FC236}">
                <a16:creationId xmlns:a16="http://schemas.microsoft.com/office/drawing/2014/main" id="{EAB74A50-6115-064F-951B-0F71F93593D5}"/>
              </a:ext>
            </a:extLst>
          </p:cNvPr>
          <p:cNvSpPr>
            <a:spLocks noGrp="1"/>
          </p:cNvSpPr>
          <p:nvPr>
            <p:ph type="dt" sz="half" idx="2"/>
          </p:nvPr>
        </p:nvSpPr>
        <p:spPr/>
        <p:txBody>
          <a:bodyPr/>
          <a:lstStyle/>
          <a:p>
            <a:fld id="{BECBC908-B7F1-6F4F-866A-CD262EE976ED}" type="datetime4">
              <a:rPr lang="en-US" smtClean="0"/>
              <a:t>July 20, 2018</a:t>
            </a:fld>
            <a:endParaRPr lang="de-DE" dirty="0"/>
          </a:p>
        </p:txBody>
      </p:sp>
      <p:sp>
        <p:nvSpPr>
          <p:cNvPr id="15" name="Titel 7">
            <a:extLst>
              <a:ext uri="{FF2B5EF4-FFF2-40B4-BE49-F238E27FC236}">
                <a16:creationId xmlns:a16="http://schemas.microsoft.com/office/drawing/2014/main" id="{E80FAF3A-D5D2-DD46-BDE3-65AD7C00E1C5}"/>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Modified Workflow</a:t>
            </a:r>
          </a:p>
        </p:txBody>
      </p:sp>
    </p:spTree>
    <p:extLst>
      <p:ext uri="{BB962C8B-B14F-4D97-AF65-F5344CB8AC3E}">
        <p14:creationId xmlns:p14="http://schemas.microsoft.com/office/powerpoint/2010/main" val="2517212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GB"/>
              <a:t>Ph.D. Dissertation - Giuseppe Congiu</a:t>
            </a:r>
            <a:endParaRPr lang="en-GB" dirty="0"/>
          </a:p>
        </p:txBody>
      </p:sp>
      <p:sp>
        <p:nvSpPr>
          <p:cNvPr id="11" name="Slide Number Placeholder 10"/>
          <p:cNvSpPr>
            <a:spLocks noGrp="1"/>
          </p:cNvSpPr>
          <p:nvPr>
            <p:ph type="sldNum" sz="quarter" idx="4"/>
          </p:nvPr>
        </p:nvSpPr>
        <p:spPr/>
        <p:txBody>
          <a:bodyPr/>
          <a:lstStyle/>
          <a:p>
            <a:pPr>
              <a:defRPr/>
            </a:pPr>
            <a:fld id="{6B0C560D-98F8-44FE-97B8-B05E62F8036B}" type="slidenum">
              <a:rPr lang="de-DE" smtClean="0"/>
              <a:pPr>
                <a:defRPr/>
              </a:pPr>
              <a:t>34</a:t>
            </a:fld>
            <a:endParaRPr lang="de-DE" dirty="0"/>
          </a:p>
        </p:txBody>
      </p:sp>
      <p:sp>
        <p:nvSpPr>
          <p:cNvPr id="4" name="Date Placeholder 3">
            <a:extLst>
              <a:ext uri="{FF2B5EF4-FFF2-40B4-BE49-F238E27FC236}">
                <a16:creationId xmlns:a16="http://schemas.microsoft.com/office/drawing/2014/main" id="{DBF9B79D-4A91-794F-9651-4EB3A26C8FEC}"/>
              </a:ext>
            </a:extLst>
          </p:cNvPr>
          <p:cNvSpPr>
            <a:spLocks noGrp="1"/>
          </p:cNvSpPr>
          <p:nvPr>
            <p:ph type="dt" sz="half" idx="2"/>
          </p:nvPr>
        </p:nvSpPr>
        <p:spPr/>
        <p:txBody>
          <a:bodyPr/>
          <a:lstStyle/>
          <a:p>
            <a:fld id="{A13EBE2B-A9FC-BB4B-8A2E-E446ADC42088}" type="datetime4">
              <a:rPr lang="en-US" smtClean="0"/>
              <a:t>July 20, 2018</a:t>
            </a:fld>
            <a:endParaRPr lang="de-DE" dirty="0"/>
          </a:p>
        </p:txBody>
      </p:sp>
      <p:sp>
        <p:nvSpPr>
          <p:cNvPr id="10" name="Titel 7">
            <a:extLst>
              <a:ext uri="{FF2B5EF4-FFF2-40B4-BE49-F238E27FC236}">
                <a16:creationId xmlns:a16="http://schemas.microsoft.com/office/drawing/2014/main" id="{B1BC5454-EFCD-1A4F-8642-E1E5716B27C3}"/>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Evaluation – Testbed</a:t>
            </a:r>
          </a:p>
        </p:txBody>
      </p:sp>
      <p:sp>
        <p:nvSpPr>
          <p:cNvPr id="12" name="Content Placeholder 2">
            <a:extLst>
              <a:ext uri="{FF2B5EF4-FFF2-40B4-BE49-F238E27FC236}">
                <a16:creationId xmlns:a16="http://schemas.microsoft.com/office/drawing/2014/main" id="{BF87A434-89AD-A844-95B5-66F5329043F4}"/>
              </a:ext>
            </a:extLst>
          </p:cNvPr>
          <p:cNvSpPr txBox="1">
            <a:spLocks/>
          </p:cNvSpPr>
          <p:nvPr/>
        </p:nvSpPr>
        <p:spPr>
          <a:xfrm>
            <a:off x="228600" y="1005840"/>
            <a:ext cx="8686800" cy="502920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tx1">
                    <a:lumMod val="85000"/>
                    <a:lumOff val="15000"/>
                  </a:schemeClr>
                </a:solidFill>
                <a:latin typeface="Calibri" panose="020F0502020204030204" pitchFamily="34" charset="0"/>
                <a:cs typeface="Calibri" panose="020F0502020204030204" pitchFamily="34" charset="0"/>
              </a:rPr>
              <a:t>DEEP Cluster</a:t>
            </a:r>
          </a:p>
          <a:p>
            <a:pPr lvl="1"/>
            <a:r>
              <a:rPr lang="en-US" sz="2800" dirty="0">
                <a:solidFill>
                  <a:schemeClr val="tx1">
                    <a:lumMod val="85000"/>
                    <a:lumOff val="15000"/>
                  </a:schemeClr>
                </a:solidFill>
                <a:latin typeface="Calibri" panose="020F0502020204030204" pitchFamily="34" charset="0"/>
                <a:cs typeface="Calibri" panose="020F0502020204030204" pitchFamily="34" charset="0"/>
              </a:rPr>
              <a:t>128 Compute Nodes</a:t>
            </a:r>
          </a:p>
          <a:p>
            <a:pPr lvl="2"/>
            <a:r>
              <a:rPr lang="en-US" sz="2400" dirty="0">
                <a:solidFill>
                  <a:schemeClr val="tx1">
                    <a:lumMod val="85000"/>
                    <a:lumOff val="15000"/>
                  </a:schemeClr>
                </a:solidFill>
                <a:latin typeface="Calibri" panose="020F0502020204030204" pitchFamily="34" charset="0"/>
                <a:cs typeface="Calibri" panose="020F0502020204030204" pitchFamily="34" charset="0"/>
              </a:rPr>
              <a:t>2 Xeon CPUs (8 cores per CPU)</a:t>
            </a:r>
          </a:p>
          <a:p>
            <a:pPr lvl="2"/>
            <a:r>
              <a:rPr lang="en-US" sz="2400" dirty="0">
                <a:solidFill>
                  <a:schemeClr val="tx1">
                    <a:lumMod val="85000"/>
                    <a:lumOff val="15000"/>
                  </a:schemeClr>
                </a:solidFill>
                <a:latin typeface="Calibri" panose="020F0502020204030204" pitchFamily="34" charset="0"/>
                <a:cs typeface="Calibri" panose="020F0502020204030204" pitchFamily="34" charset="0"/>
              </a:rPr>
              <a:t>32 GB of RAM</a:t>
            </a:r>
          </a:p>
          <a:p>
            <a:pPr lvl="2"/>
            <a:r>
              <a:rPr lang="en-US" sz="2400" dirty="0">
                <a:solidFill>
                  <a:schemeClr val="tx1">
                    <a:lumMod val="85000"/>
                    <a:lumOff val="15000"/>
                  </a:schemeClr>
                </a:solidFill>
                <a:latin typeface="Calibri" panose="020F0502020204030204" pitchFamily="34" charset="0"/>
                <a:cs typeface="Calibri" panose="020F0502020204030204" pitchFamily="34" charset="0"/>
              </a:rPr>
              <a:t>80 GB of Commodity SATA SSD</a:t>
            </a:r>
          </a:p>
          <a:p>
            <a:pPr lvl="1"/>
            <a:r>
              <a:rPr lang="en-US" sz="2800" dirty="0">
                <a:solidFill>
                  <a:schemeClr val="tx1">
                    <a:lumMod val="85000"/>
                    <a:lumOff val="15000"/>
                  </a:schemeClr>
                </a:solidFill>
                <a:latin typeface="Calibri" panose="020F0502020204030204" pitchFamily="34" charset="0"/>
                <a:cs typeface="Calibri" panose="020F0502020204030204" pitchFamily="34" charset="0"/>
              </a:rPr>
              <a:t>6 Storage Servers (Dell Power Edge R520)</a:t>
            </a:r>
          </a:p>
          <a:p>
            <a:pPr lvl="2"/>
            <a:r>
              <a:rPr lang="en-US" sz="2400" dirty="0">
                <a:solidFill>
                  <a:schemeClr val="tx1">
                    <a:lumMod val="85000"/>
                    <a:lumOff val="15000"/>
                  </a:schemeClr>
                </a:solidFill>
                <a:latin typeface="Calibri" panose="020F0502020204030204" pitchFamily="34" charset="0"/>
                <a:cs typeface="Calibri" panose="020F0502020204030204" pitchFamily="34" charset="0"/>
              </a:rPr>
              <a:t>2 Xeon CPUs (4 cores per CPU)</a:t>
            </a:r>
          </a:p>
          <a:p>
            <a:pPr lvl="2"/>
            <a:r>
              <a:rPr lang="en-US" sz="2400" dirty="0">
                <a:solidFill>
                  <a:schemeClr val="tx1">
                    <a:lumMod val="85000"/>
                    <a:lumOff val="15000"/>
                  </a:schemeClr>
                </a:solidFill>
                <a:latin typeface="Calibri" panose="020F0502020204030204" pitchFamily="34" charset="0"/>
                <a:cs typeface="Calibri" panose="020F0502020204030204" pitchFamily="34" charset="0"/>
              </a:rPr>
              <a:t>32 GB of RAM</a:t>
            </a:r>
          </a:p>
          <a:p>
            <a:pPr lvl="2"/>
            <a:r>
              <a:rPr lang="en-US" sz="2400" dirty="0">
                <a:solidFill>
                  <a:schemeClr val="tx1">
                    <a:lumMod val="85000"/>
                    <a:lumOff val="15000"/>
                  </a:schemeClr>
                </a:solidFill>
                <a:latin typeface="Calibri" panose="020F0502020204030204" pitchFamily="34" charset="0"/>
                <a:cs typeface="Calibri" panose="020F0502020204030204" pitchFamily="34" charset="0"/>
              </a:rPr>
              <a:t>1 MDS, 1 MGM Server, 4 I/O Servers</a:t>
            </a:r>
          </a:p>
          <a:p>
            <a:pPr lvl="1"/>
            <a:r>
              <a:rPr lang="en-US" sz="2800" dirty="0">
                <a:solidFill>
                  <a:schemeClr val="tx1">
                    <a:lumMod val="85000"/>
                    <a:lumOff val="15000"/>
                  </a:schemeClr>
                </a:solidFill>
                <a:latin typeface="Calibri" panose="020F0502020204030204" pitchFamily="34" charset="0"/>
                <a:cs typeface="Calibri" panose="020F0502020204030204" pitchFamily="34" charset="0"/>
              </a:rPr>
              <a:t>1 SGI JBOD, 45 2TB SAS Drives (8+2 RAID 6)</a:t>
            </a:r>
          </a:p>
          <a:p>
            <a:pPr lvl="1"/>
            <a:r>
              <a:rPr lang="en-US" sz="2800" dirty="0" err="1">
                <a:solidFill>
                  <a:schemeClr val="tx1">
                    <a:lumMod val="85000"/>
                    <a:lumOff val="15000"/>
                  </a:schemeClr>
                </a:solidFill>
                <a:latin typeface="Calibri" panose="020F0502020204030204" pitchFamily="34" charset="0"/>
                <a:cs typeface="Calibri" panose="020F0502020204030204" pitchFamily="34" charset="0"/>
              </a:rPr>
              <a:t>BeeGFS</a:t>
            </a:r>
            <a:r>
              <a:rPr lang="en-US" sz="2800" dirty="0">
                <a:solidFill>
                  <a:schemeClr val="tx1">
                    <a:lumMod val="85000"/>
                    <a:lumOff val="15000"/>
                  </a:schemeClr>
                </a:solidFill>
                <a:latin typeface="Calibri" panose="020F0502020204030204" pitchFamily="34" charset="0"/>
                <a:cs typeface="Calibri" panose="020F0502020204030204" pitchFamily="34" charset="0"/>
              </a:rPr>
              <a:t> with 4 MB stripe size and 4 stripe count</a:t>
            </a:r>
          </a:p>
        </p:txBody>
      </p:sp>
    </p:spTree>
    <p:extLst>
      <p:ext uri="{BB962C8B-B14F-4D97-AF65-F5344CB8AC3E}">
        <p14:creationId xmlns:p14="http://schemas.microsoft.com/office/powerpoint/2010/main" val="2478093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414517"/>
            <a:ext cx="7699544" cy="646331"/>
          </a:xfrm>
          <a:prstGeom prst="rect">
            <a:avLst/>
          </a:prstGeom>
          <a:noFill/>
        </p:spPr>
        <p:txBody>
          <a:bodyPr wrap="none" rtlCol="0">
            <a:spAutoFit/>
          </a:bodyPr>
          <a:lstStyle/>
          <a:p>
            <a:r>
              <a:rPr lang="en-GB" dirty="0">
                <a:solidFill>
                  <a:schemeClr val="tx1">
                    <a:lumMod val="85000"/>
                    <a:lumOff val="15000"/>
                  </a:schemeClr>
                </a:solidFill>
                <a:latin typeface="Calibri"/>
                <a:cs typeface="Calibri"/>
              </a:rPr>
              <a:t>512 processes (8/node) writing a 32GB (64 MB per </a:t>
            </a:r>
            <a:r>
              <a:rPr lang="en-GB" dirty="0" err="1">
                <a:solidFill>
                  <a:schemeClr val="tx1">
                    <a:lumMod val="85000"/>
                    <a:lumOff val="15000"/>
                  </a:schemeClr>
                </a:solidFill>
                <a:latin typeface="Calibri"/>
                <a:cs typeface="Calibri"/>
              </a:rPr>
              <a:t>proc</a:t>
            </a:r>
            <a:r>
              <a:rPr lang="en-GB" dirty="0">
                <a:solidFill>
                  <a:schemeClr val="tx1">
                    <a:lumMod val="85000"/>
                    <a:lumOff val="15000"/>
                  </a:schemeClr>
                </a:solidFill>
                <a:latin typeface="Calibri"/>
                <a:cs typeface="Calibri"/>
              </a:rPr>
              <a:t>) shared file varying # of </a:t>
            </a:r>
          </a:p>
          <a:p>
            <a:r>
              <a:rPr lang="en-GB" dirty="0">
                <a:solidFill>
                  <a:schemeClr val="tx1">
                    <a:lumMod val="85000"/>
                    <a:lumOff val="15000"/>
                  </a:schemeClr>
                </a:solidFill>
                <a:latin typeface="Calibri"/>
                <a:cs typeface="Calibri"/>
              </a:rPr>
              <a:t>aggregators and collective buffer size</a:t>
            </a:r>
          </a:p>
        </p:txBody>
      </p:sp>
      <p:sp>
        <p:nvSpPr>
          <p:cNvPr id="12" name="Content Placeholder 2"/>
          <p:cNvSpPr>
            <a:spLocks noGrp="1"/>
          </p:cNvSpPr>
          <p:nvPr>
            <p:ph idx="1"/>
          </p:nvPr>
        </p:nvSpPr>
        <p:spPr>
          <a:xfrm>
            <a:off x="457200" y="5661248"/>
            <a:ext cx="8229600" cy="648072"/>
          </a:xfrm>
        </p:spPr>
        <p:txBody>
          <a:bodyPr/>
          <a:lstStyle/>
          <a:p>
            <a:pPr marL="0" indent="0">
              <a:buNone/>
            </a:pPr>
            <a:r>
              <a:rPr lang="en-GB" sz="1600" b="1" dirty="0">
                <a:solidFill>
                  <a:schemeClr val="tx1">
                    <a:lumMod val="85000"/>
                    <a:lumOff val="15000"/>
                  </a:schemeClr>
                </a:solidFill>
                <a:latin typeface="Calibri"/>
                <a:cs typeface="Calibri"/>
              </a:rPr>
              <a:t>TBW</a:t>
            </a:r>
            <a:r>
              <a:rPr lang="en-GB" sz="1600" dirty="0">
                <a:solidFill>
                  <a:schemeClr val="tx1">
                    <a:lumMod val="85000"/>
                    <a:lumOff val="15000"/>
                  </a:schemeClr>
                </a:solidFill>
                <a:latin typeface="Calibri"/>
                <a:cs typeface="Calibri"/>
              </a:rPr>
              <a:t> represents the maximum theoretical bandwidth achievable when writing to the cache without flushing it to the parallel file system </a:t>
            </a:r>
          </a:p>
        </p:txBody>
      </p:sp>
      <p:sp>
        <p:nvSpPr>
          <p:cNvPr id="8" name="Footer Placeholder 7"/>
          <p:cNvSpPr>
            <a:spLocks noGrp="1"/>
          </p:cNvSpPr>
          <p:nvPr>
            <p:ph type="ftr" sz="quarter" idx="3"/>
          </p:nvPr>
        </p:nvSpPr>
        <p:spPr/>
        <p:txBody>
          <a:bodyPr/>
          <a:lstStyle/>
          <a:p>
            <a:r>
              <a:rPr lang="en-GB"/>
              <a:t>Ph.D. Dissertation - Giuseppe Congiu</a:t>
            </a:r>
            <a:endParaRPr lang="en-GB" dirty="0"/>
          </a:p>
        </p:txBody>
      </p:sp>
      <p:sp>
        <p:nvSpPr>
          <p:cNvPr id="11" name="Slide Number Placeholder 10"/>
          <p:cNvSpPr>
            <a:spLocks noGrp="1"/>
          </p:cNvSpPr>
          <p:nvPr>
            <p:ph type="sldNum" sz="quarter" idx="4"/>
          </p:nvPr>
        </p:nvSpPr>
        <p:spPr/>
        <p:txBody>
          <a:bodyPr/>
          <a:lstStyle/>
          <a:p>
            <a:pPr>
              <a:defRPr/>
            </a:pPr>
            <a:fld id="{6B0C560D-98F8-44FE-97B8-B05E62F8036B}" type="slidenum">
              <a:rPr lang="de-DE" smtClean="0"/>
              <a:pPr>
                <a:defRPr/>
              </a:pPr>
              <a:t>35</a:t>
            </a:fld>
            <a:endParaRPr lang="de-DE" dirty="0"/>
          </a:p>
        </p:txBody>
      </p:sp>
      <p:pic>
        <p:nvPicPr>
          <p:cNvPr id="3" name="Picture 2"/>
          <p:cNvPicPr>
            <a:picLocks noChangeAspect="1"/>
          </p:cNvPicPr>
          <p:nvPr/>
        </p:nvPicPr>
        <p:blipFill>
          <a:blip r:embed="rId3"/>
          <a:stretch>
            <a:fillRect/>
          </a:stretch>
        </p:blipFill>
        <p:spPr>
          <a:xfrm>
            <a:off x="179512" y="2132856"/>
            <a:ext cx="4320000" cy="3240000"/>
          </a:xfrm>
          <a:prstGeom prst="rect">
            <a:avLst/>
          </a:prstGeom>
        </p:spPr>
      </p:pic>
      <p:pic>
        <p:nvPicPr>
          <p:cNvPr id="4" name="Picture 3" descr="coll_perf_32GB_30sec_elapsed_disab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488" y="2132856"/>
            <a:ext cx="4320000" cy="3240000"/>
          </a:xfrm>
          <a:prstGeom prst="rect">
            <a:avLst/>
          </a:prstGeom>
        </p:spPr>
      </p:pic>
      <p:sp>
        <p:nvSpPr>
          <p:cNvPr id="13" name="Content Placeholder 2"/>
          <p:cNvSpPr txBox="1">
            <a:spLocks/>
          </p:cNvSpPr>
          <p:nvPr/>
        </p:nvSpPr>
        <p:spPr bwMode="auto">
          <a:xfrm>
            <a:off x="4644008" y="2082056"/>
            <a:ext cx="4320480"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rgbClr val="1F497D"/>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rgbClr val="1F497D"/>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rgbClr val="1F497D"/>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GB" sz="1400" b="1" dirty="0">
                <a:solidFill>
                  <a:schemeClr val="tx1"/>
                </a:solidFill>
                <a:latin typeface="Calibri"/>
                <a:cs typeface="Calibri"/>
              </a:rPr>
              <a:t>Cache Disable</a:t>
            </a:r>
            <a:endParaRPr lang="en-GB" sz="1400" dirty="0">
              <a:solidFill>
                <a:schemeClr val="tx1"/>
              </a:solidFill>
              <a:latin typeface="Calibri"/>
              <a:cs typeface="Calibri"/>
            </a:endParaRPr>
          </a:p>
        </p:txBody>
      </p:sp>
      <p:sp>
        <p:nvSpPr>
          <p:cNvPr id="5" name="Date Placeholder 4">
            <a:extLst>
              <a:ext uri="{FF2B5EF4-FFF2-40B4-BE49-F238E27FC236}">
                <a16:creationId xmlns:a16="http://schemas.microsoft.com/office/drawing/2014/main" id="{67798523-EA74-A34A-8661-A2306C04D8AF}"/>
              </a:ext>
            </a:extLst>
          </p:cNvPr>
          <p:cNvSpPr>
            <a:spLocks noGrp="1"/>
          </p:cNvSpPr>
          <p:nvPr>
            <p:ph type="dt" sz="half" idx="2"/>
          </p:nvPr>
        </p:nvSpPr>
        <p:spPr/>
        <p:txBody>
          <a:bodyPr/>
          <a:lstStyle/>
          <a:p>
            <a:fld id="{A45053B5-8AA5-794C-B54E-4DBE9234B056}" type="datetime4">
              <a:rPr lang="en-US" smtClean="0"/>
              <a:t>July 20, 2018</a:t>
            </a:fld>
            <a:endParaRPr lang="de-DE" dirty="0"/>
          </a:p>
        </p:txBody>
      </p:sp>
      <p:sp>
        <p:nvSpPr>
          <p:cNvPr id="14" name="Titel 7">
            <a:extLst>
              <a:ext uri="{FF2B5EF4-FFF2-40B4-BE49-F238E27FC236}">
                <a16:creationId xmlns:a16="http://schemas.microsoft.com/office/drawing/2014/main" id="{66F94A5D-0F58-F24E-8295-13898A314C64}"/>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Evaluation – </a:t>
            </a:r>
            <a:r>
              <a:rPr lang="en-GB" sz="4000" dirty="0" err="1">
                <a:solidFill>
                  <a:schemeClr val="tx1">
                    <a:lumMod val="85000"/>
                    <a:lumOff val="15000"/>
                  </a:schemeClr>
                </a:solidFill>
                <a:latin typeface="Calibri"/>
                <a:cs typeface="Calibri"/>
              </a:rPr>
              <a:t>Coll_perf</a:t>
            </a:r>
            <a:r>
              <a:rPr lang="en-GB" sz="4000" dirty="0">
                <a:solidFill>
                  <a:schemeClr val="tx1">
                    <a:lumMod val="85000"/>
                    <a:lumOff val="15000"/>
                  </a:schemeClr>
                </a:solidFill>
                <a:latin typeface="Calibri"/>
                <a:cs typeface="Calibri"/>
              </a:rPr>
              <a:t> (1/2)</a:t>
            </a:r>
          </a:p>
        </p:txBody>
      </p:sp>
    </p:spTree>
    <p:extLst>
      <p:ext uri="{BB962C8B-B14F-4D97-AF65-F5344CB8AC3E}">
        <p14:creationId xmlns:p14="http://schemas.microsoft.com/office/powerpoint/2010/main" val="1341366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5661248"/>
            <a:ext cx="8229600" cy="648072"/>
          </a:xfrm>
        </p:spPr>
        <p:txBody>
          <a:bodyPr/>
          <a:lstStyle/>
          <a:p>
            <a:pPr marL="0" indent="0">
              <a:buNone/>
            </a:pPr>
            <a:r>
              <a:rPr lang="en-GB" sz="1600" b="1" dirty="0">
                <a:solidFill>
                  <a:schemeClr val="tx1">
                    <a:lumMod val="85000"/>
                    <a:lumOff val="15000"/>
                  </a:schemeClr>
                </a:solidFill>
                <a:latin typeface="Calibri"/>
                <a:cs typeface="Calibri"/>
              </a:rPr>
              <a:t>TBW</a:t>
            </a:r>
            <a:r>
              <a:rPr lang="en-GB" sz="1600" dirty="0">
                <a:solidFill>
                  <a:schemeClr val="tx1">
                    <a:lumMod val="85000"/>
                    <a:lumOff val="15000"/>
                  </a:schemeClr>
                </a:solidFill>
                <a:latin typeface="Calibri"/>
                <a:cs typeface="Calibri"/>
              </a:rPr>
              <a:t> represents the maximum theoretical bandwidth achievable when writing to the cache without flushing it to the parallel file system </a:t>
            </a:r>
          </a:p>
        </p:txBody>
      </p:sp>
      <p:sp>
        <p:nvSpPr>
          <p:cNvPr id="8" name="Footer Placeholder 7"/>
          <p:cNvSpPr>
            <a:spLocks noGrp="1"/>
          </p:cNvSpPr>
          <p:nvPr>
            <p:ph type="ftr" sz="quarter" idx="3"/>
          </p:nvPr>
        </p:nvSpPr>
        <p:spPr/>
        <p:txBody>
          <a:bodyPr/>
          <a:lstStyle/>
          <a:p>
            <a:r>
              <a:rPr lang="en-GB"/>
              <a:t>Ph.D. Dissertation - Giuseppe Congiu</a:t>
            </a:r>
            <a:endParaRPr lang="en-GB" dirty="0"/>
          </a:p>
        </p:txBody>
      </p:sp>
      <p:sp>
        <p:nvSpPr>
          <p:cNvPr id="11" name="Slide Number Placeholder 10"/>
          <p:cNvSpPr>
            <a:spLocks noGrp="1"/>
          </p:cNvSpPr>
          <p:nvPr>
            <p:ph type="sldNum" sz="quarter" idx="4"/>
          </p:nvPr>
        </p:nvSpPr>
        <p:spPr/>
        <p:txBody>
          <a:bodyPr/>
          <a:lstStyle/>
          <a:p>
            <a:pPr>
              <a:defRPr/>
            </a:pPr>
            <a:fld id="{6B0C560D-98F8-44FE-97B8-B05E62F8036B}" type="slidenum">
              <a:rPr lang="de-DE" smtClean="0"/>
              <a:pPr>
                <a:defRPr/>
              </a:pPr>
              <a:t>36</a:t>
            </a:fld>
            <a:endParaRPr lang="de-DE" dirty="0"/>
          </a:p>
        </p:txBody>
      </p:sp>
      <p:pic>
        <p:nvPicPr>
          <p:cNvPr id="3" name="Picture 2"/>
          <p:cNvPicPr>
            <a:picLocks noChangeAspect="1"/>
          </p:cNvPicPr>
          <p:nvPr/>
        </p:nvPicPr>
        <p:blipFill>
          <a:blip r:embed="rId3"/>
          <a:stretch>
            <a:fillRect/>
          </a:stretch>
        </p:blipFill>
        <p:spPr>
          <a:xfrm>
            <a:off x="179512" y="2132856"/>
            <a:ext cx="4320000" cy="3240000"/>
          </a:xfrm>
          <a:prstGeom prst="rect">
            <a:avLst/>
          </a:prstGeom>
        </p:spPr>
      </p:pic>
      <p:pic>
        <p:nvPicPr>
          <p:cNvPr id="5" name="Picture 4"/>
          <p:cNvPicPr>
            <a:picLocks noChangeAspect="1"/>
          </p:cNvPicPr>
          <p:nvPr/>
        </p:nvPicPr>
        <p:blipFill>
          <a:blip r:embed="rId4"/>
          <a:stretch>
            <a:fillRect/>
          </a:stretch>
        </p:blipFill>
        <p:spPr>
          <a:xfrm>
            <a:off x="4644008" y="2132856"/>
            <a:ext cx="4320000" cy="3240000"/>
          </a:xfrm>
          <a:prstGeom prst="rect">
            <a:avLst/>
          </a:prstGeom>
        </p:spPr>
      </p:pic>
      <p:sp>
        <p:nvSpPr>
          <p:cNvPr id="13" name="Content Placeholder 2"/>
          <p:cNvSpPr txBox="1">
            <a:spLocks/>
          </p:cNvSpPr>
          <p:nvPr/>
        </p:nvSpPr>
        <p:spPr bwMode="auto">
          <a:xfrm>
            <a:off x="4644008" y="2082056"/>
            <a:ext cx="4320480"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rgbClr val="1F497D"/>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rgbClr val="1F497D"/>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rgbClr val="1F497D"/>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GB" sz="1400" b="1" dirty="0">
                <a:solidFill>
                  <a:schemeClr val="tx1"/>
                </a:solidFill>
                <a:latin typeface="Calibri"/>
                <a:cs typeface="Calibri"/>
              </a:rPr>
              <a:t>Cache Enable</a:t>
            </a:r>
            <a:endParaRPr lang="en-GB" sz="1400" dirty="0">
              <a:solidFill>
                <a:schemeClr val="tx1"/>
              </a:solidFill>
              <a:latin typeface="Calibri"/>
              <a:cs typeface="Calibri"/>
            </a:endParaRPr>
          </a:p>
        </p:txBody>
      </p:sp>
      <p:sp>
        <p:nvSpPr>
          <p:cNvPr id="14" name="TextBox 13"/>
          <p:cNvSpPr txBox="1"/>
          <p:nvPr/>
        </p:nvSpPr>
        <p:spPr>
          <a:xfrm>
            <a:off x="395536" y="1414517"/>
            <a:ext cx="7699544" cy="646331"/>
          </a:xfrm>
          <a:prstGeom prst="rect">
            <a:avLst/>
          </a:prstGeom>
          <a:noFill/>
        </p:spPr>
        <p:txBody>
          <a:bodyPr wrap="none" rtlCol="0">
            <a:spAutoFit/>
          </a:bodyPr>
          <a:lstStyle/>
          <a:p>
            <a:r>
              <a:rPr lang="en-GB" dirty="0">
                <a:solidFill>
                  <a:schemeClr val="tx1">
                    <a:lumMod val="85000"/>
                    <a:lumOff val="15000"/>
                  </a:schemeClr>
                </a:solidFill>
                <a:latin typeface="Calibri"/>
                <a:cs typeface="Calibri"/>
              </a:rPr>
              <a:t>512 processes (8/node) writing a 32GB (64 MB per </a:t>
            </a:r>
            <a:r>
              <a:rPr lang="en-GB" dirty="0" err="1">
                <a:solidFill>
                  <a:schemeClr val="tx1">
                    <a:lumMod val="85000"/>
                    <a:lumOff val="15000"/>
                  </a:schemeClr>
                </a:solidFill>
                <a:latin typeface="Calibri"/>
                <a:cs typeface="Calibri"/>
              </a:rPr>
              <a:t>proc</a:t>
            </a:r>
            <a:r>
              <a:rPr lang="en-GB" dirty="0">
                <a:solidFill>
                  <a:schemeClr val="tx1">
                    <a:lumMod val="85000"/>
                    <a:lumOff val="15000"/>
                  </a:schemeClr>
                </a:solidFill>
                <a:latin typeface="Calibri"/>
                <a:cs typeface="Calibri"/>
              </a:rPr>
              <a:t>) shared file varying # of </a:t>
            </a:r>
          </a:p>
          <a:p>
            <a:r>
              <a:rPr lang="en-GB" dirty="0">
                <a:solidFill>
                  <a:schemeClr val="tx1">
                    <a:lumMod val="85000"/>
                    <a:lumOff val="15000"/>
                  </a:schemeClr>
                </a:solidFill>
                <a:latin typeface="Calibri"/>
                <a:cs typeface="Calibri"/>
              </a:rPr>
              <a:t>aggregators and collective buffer size</a:t>
            </a:r>
          </a:p>
        </p:txBody>
      </p:sp>
      <p:sp>
        <p:nvSpPr>
          <p:cNvPr id="4" name="Date Placeholder 3">
            <a:extLst>
              <a:ext uri="{FF2B5EF4-FFF2-40B4-BE49-F238E27FC236}">
                <a16:creationId xmlns:a16="http://schemas.microsoft.com/office/drawing/2014/main" id="{7F7601A7-63BA-814D-A66C-789F5A06F1E9}"/>
              </a:ext>
            </a:extLst>
          </p:cNvPr>
          <p:cNvSpPr>
            <a:spLocks noGrp="1"/>
          </p:cNvSpPr>
          <p:nvPr>
            <p:ph type="dt" sz="half" idx="2"/>
          </p:nvPr>
        </p:nvSpPr>
        <p:spPr/>
        <p:txBody>
          <a:bodyPr/>
          <a:lstStyle/>
          <a:p>
            <a:fld id="{DD496099-2412-6B43-9DA9-C61326C7DAC3}" type="datetime4">
              <a:rPr lang="en-US" smtClean="0"/>
              <a:t>July 20, 2018</a:t>
            </a:fld>
            <a:endParaRPr lang="de-DE" dirty="0"/>
          </a:p>
        </p:txBody>
      </p:sp>
      <p:sp>
        <p:nvSpPr>
          <p:cNvPr id="15" name="Titel 7">
            <a:extLst>
              <a:ext uri="{FF2B5EF4-FFF2-40B4-BE49-F238E27FC236}">
                <a16:creationId xmlns:a16="http://schemas.microsoft.com/office/drawing/2014/main" id="{CFD2B9BF-906B-8B4C-A143-92E4BC16E7ED}"/>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a:solidFill>
                  <a:schemeClr val="tx1">
                    <a:lumMod val="85000"/>
                    <a:lumOff val="15000"/>
                  </a:schemeClr>
                </a:solidFill>
                <a:latin typeface="Calibri"/>
                <a:cs typeface="Calibri"/>
              </a:rPr>
              <a:t>Evaluation – </a:t>
            </a:r>
            <a:r>
              <a:rPr lang="en-GB" sz="4000" dirty="0" err="1">
                <a:solidFill>
                  <a:schemeClr val="tx1">
                    <a:lumMod val="85000"/>
                    <a:lumOff val="15000"/>
                  </a:schemeClr>
                </a:solidFill>
                <a:latin typeface="Calibri"/>
                <a:cs typeface="Calibri"/>
              </a:rPr>
              <a:t>Coll_perf</a:t>
            </a:r>
            <a:r>
              <a:rPr lang="en-GB" sz="4000" dirty="0">
                <a:solidFill>
                  <a:schemeClr val="tx1">
                    <a:lumMod val="85000"/>
                    <a:lumOff val="15000"/>
                  </a:schemeClr>
                </a:solidFill>
                <a:latin typeface="Calibri"/>
                <a:cs typeface="Calibri"/>
              </a:rPr>
              <a:t> (2/2)</a:t>
            </a:r>
          </a:p>
        </p:txBody>
      </p:sp>
    </p:spTree>
    <p:extLst>
      <p:ext uri="{BB962C8B-B14F-4D97-AF65-F5344CB8AC3E}">
        <p14:creationId xmlns:p14="http://schemas.microsoft.com/office/powerpoint/2010/main" val="204462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457200" y="5661248"/>
            <a:ext cx="8229600" cy="648072"/>
          </a:xfrm>
        </p:spPr>
        <p:txBody>
          <a:bodyPr/>
          <a:lstStyle/>
          <a:p>
            <a:pPr marL="0" indent="0">
              <a:buNone/>
            </a:pPr>
            <a:r>
              <a:rPr lang="en-GB" sz="1600" b="1" dirty="0">
                <a:solidFill>
                  <a:schemeClr val="tx1">
                    <a:lumMod val="85000"/>
                    <a:lumOff val="15000"/>
                  </a:schemeClr>
                </a:solidFill>
                <a:latin typeface="Calibri"/>
                <a:cs typeface="Calibri"/>
              </a:rPr>
              <a:t>TBW</a:t>
            </a:r>
            <a:r>
              <a:rPr lang="en-GB" sz="1600" dirty="0">
                <a:solidFill>
                  <a:schemeClr val="tx1">
                    <a:lumMod val="85000"/>
                    <a:lumOff val="15000"/>
                  </a:schemeClr>
                </a:solidFill>
                <a:latin typeface="Calibri"/>
                <a:cs typeface="Calibri"/>
              </a:rPr>
              <a:t> represents the maximum theoretical bandwidth achievable when writing to the cache without flushing it to the parallel file system </a:t>
            </a:r>
          </a:p>
        </p:txBody>
      </p:sp>
      <p:sp>
        <p:nvSpPr>
          <p:cNvPr id="7" name="Footer Placeholder 6"/>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37</a:t>
            </a:fld>
            <a:endParaRPr lang="de-DE" dirty="0"/>
          </a:p>
        </p:txBody>
      </p:sp>
      <p:pic>
        <p:nvPicPr>
          <p:cNvPr id="3" name="Picture 2"/>
          <p:cNvPicPr>
            <a:picLocks noChangeAspect="1"/>
          </p:cNvPicPr>
          <p:nvPr/>
        </p:nvPicPr>
        <p:blipFill>
          <a:blip r:embed="rId3"/>
          <a:stretch>
            <a:fillRect/>
          </a:stretch>
        </p:blipFill>
        <p:spPr>
          <a:xfrm>
            <a:off x="179512" y="2132856"/>
            <a:ext cx="4320000" cy="3240000"/>
          </a:xfrm>
          <a:prstGeom prst="rect">
            <a:avLst/>
          </a:prstGeom>
        </p:spPr>
      </p:pic>
      <p:pic>
        <p:nvPicPr>
          <p:cNvPr id="5" name="Picture 4" descr="flash_32GB_30sec_elapsed_disab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2132856"/>
            <a:ext cx="4320000" cy="3240000"/>
          </a:xfrm>
          <a:prstGeom prst="rect">
            <a:avLst/>
          </a:prstGeom>
        </p:spPr>
      </p:pic>
      <p:sp>
        <p:nvSpPr>
          <p:cNvPr id="14" name="Content Placeholder 2"/>
          <p:cNvSpPr txBox="1">
            <a:spLocks/>
          </p:cNvSpPr>
          <p:nvPr/>
        </p:nvSpPr>
        <p:spPr bwMode="auto">
          <a:xfrm>
            <a:off x="4644008" y="2082056"/>
            <a:ext cx="4320480"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rgbClr val="1F497D"/>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rgbClr val="1F497D"/>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rgbClr val="1F497D"/>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GB" sz="1400" b="1" dirty="0">
                <a:solidFill>
                  <a:schemeClr val="tx1"/>
                </a:solidFill>
                <a:latin typeface="Calibri"/>
                <a:cs typeface="Calibri"/>
              </a:rPr>
              <a:t>Cache Disable</a:t>
            </a:r>
            <a:endParaRPr lang="en-GB" sz="1400" dirty="0">
              <a:solidFill>
                <a:schemeClr val="tx1"/>
              </a:solidFill>
              <a:latin typeface="Calibri"/>
              <a:cs typeface="Calibri"/>
            </a:endParaRPr>
          </a:p>
        </p:txBody>
      </p:sp>
      <p:sp>
        <p:nvSpPr>
          <p:cNvPr id="16" name="TextBox 15"/>
          <p:cNvSpPr txBox="1"/>
          <p:nvPr/>
        </p:nvSpPr>
        <p:spPr>
          <a:xfrm>
            <a:off x="395536" y="1414517"/>
            <a:ext cx="8603512" cy="646331"/>
          </a:xfrm>
          <a:prstGeom prst="rect">
            <a:avLst/>
          </a:prstGeom>
          <a:noFill/>
        </p:spPr>
        <p:txBody>
          <a:bodyPr wrap="none" rtlCol="0">
            <a:spAutoFit/>
          </a:bodyPr>
          <a:lstStyle/>
          <a:p>
            <a:r>
              <a:rPr lang="en-GB" dirty="0">
                <a:solidFill>
                  <a:schemeClr val="tx1">
                    <a:lumMod val="85000"/>
                    <a:lumOff val="15000"/>
                  </a:schemeClr>
                </a:solidFill>
                <a:latin typeface="Calibri"/>
                <a:cs typeface="Calibri"/>
              </a:rPr>
              <a:t>512 processes (8/node) writing a ~30 GB (768 KB/</a:t>
            </a:r>
            <a:r>
              <a:rPr lang="en-GB" dirty="0" err="1">
                <a:solidFill>
                  <a:schemeClr val="tx1">
                    <a:lumMod val="85000"/>
                    <a:lumOff val="15000"/>
                  </a:schemeClr>
                </a:solidFill>
                <a:latin typeface="Calibri"/>
                <a:cs typeface="Calibri"/>
              </a:rPr>
              <a:t>proc</a:t>
            </a:r>
            <a:r>
              <a:rPr lang="en-GB" dirty="0">
                <a:solidFill>
                  <a:schemeClr val="tx1">
                    <a:lumMod val="85000"/>
                    <a:lumOff val="15000"/>
                  </a:schemeClr>
                </a:solidFill>
                <a:latin typeface="Calibri"/>
                <a:cs typeface="Calibri"/>
              </a:rPr>
              <a:t>/block, 80 blocks/</a:t>
            </a:r>
            <a:r>
              <a:rPr lang="en-GB" dirty="0" err="1">
                <a:solidFill>
                  <a:schemeClr val="tx1">
                    <a:lumMod val="85000"/>
                    <a:lumOff val="15000"/>
                  </a:schemeClr>
                </a:solidFill>
                <a:latin typeface="Calibri"/>
                <a:cs typeface="Calibri"/>
              </a:rPr>
              <a:t>proc</a:t>
            </a:r>
            <a:r>
              <a:rPr lang="en-GB" dirty="0">
                <a:solidFill>
                  <a:schemeClr val="tx1">
                    <a:lumMod val="85000"/>
                    <a:lumOff val="15000"/>
                  </a:schemeClr>
                </a:solidFill>
                <a:latin typeface="Calibri"/>
                <a:cs typeface="Calibri"/>
              </a:rPr>
              <a:t>) shared file </a:t>
            </a:r>
          </a:p>
          <a:p>
            <a:r>
              <a:rPr lang="en-GB" dirty="0">
                <a:solidFill>
                  <a:schemeClr val="tx1">
                    <a:lumMod val="85000"/>
                    <a:lumOff val="15000"/>
                  </a:schemeClr>
                </a:solidFill>
                <a:latin typeface="Calibri"/>
                <a:cs typeface="Calibri"/>
              </a:rPr>
              <a:t>varying # of aggregators and collective buffer size</a:t>
            </a:r>
          </a:p>
        </p:txBody>
      </p:sp>
      <p:sp>
        <p:nvSpPr>
          <p:cNvPr id="4" name="Date Placeholder 3">
            <a:extLst>
              <a:ext uri="{FF2B5EF4-FFF2-40B4-BE49-F238E27FC236}">
                <a16:creationId xmlns:a16="http://schemas.microsoft.com/office/drawing/2014/main" id="{095ECFCF-03BE-E241-8D50-52A4BA6EA5CD}"/>
              </a:ext>
            </a:extLst>
          </p:cNvPr>
          <p:cNvSpPr>
            <a:spLocks noGrp="1"/>
          </p:cNvSpPr>
          <p:nvPr>
            <p:ph type="dt" sz="half" idx="2"/>
          </p:nvPr>
        </p:nvSpPr>
        <p:spPr/>
        <p:txBody>
          <a:bodyPr/>
          <a:lstStyle/>
          <a:p>
            <a:fld id="{B89ED357-0D35-CF4C-BDA1-5CA0C7DFE72E}" type="datetime4">
              <a:rPr lang="en-US" smtClean="0"/>
              <a:t>July 20, 2018</a:t>
            </a:fld>
            <a:endParaRPr lang="de-DE" dirty="0"/>
          </a:p>
        </p:txBody>
      </p:sp>
      <p:sp>
        <p:nvSpPr>
          <p:cNvPr id="15" name="Titel 7">
            <a:extLst>
              <a:ext uri="{FF2B5EF4-FFF2-40B4-BE49-F238E27FC236}">
                <a16:creationId xmlns:a16="http://schemas.microsoft.com/office/drawing/2014/main" id="{C2EB9935-1F3D-9648-AC30-53B1A5699E5E}"/>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Evaluation – Flash I/O (1/2)</a:t>
            </a:r>
          </a:p>
        </p:txBody>
      </p:sp>
    </p:spTree>
    <p:extLst>
      <p:ext uri="{BB962C8B-B14F-4D97-AF65-F5344CB8AC3E}">
        <p14:creationId xmlns:p14="http://schemas.microsoft.com/office/powerpoint/2010/main" val="1957564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457200" y="5661248"/>
            <a:ext cx="8229600" cy="648072"/>
          </a:xfrm>
        </p:spPr>
        <p:txBody>
          <a:bodyPr/>
          <a:lstStyle/>
          <a:p>
            <a:pPr marL="0" indent="0">
              <a:buNone/>
            </a:pPr>
            <a:r>
              <a:rPr lang="en-GB" sz="1600" b="1" dirty="0">
                <a:solidFill>
                  <a:schemeClr val="tx1">
                    <a:lumMod val="85000"/>
                    <a:lumOff val="15000"/>
                  </a:schemeClr>
                </a:solidFill>
                <a:latin typeface="Calibri"/>
                <a:cs typeface="Calibri"/>
              </a:rPr>
              <a:t>TBW</a:t>
            </a:r>
            <a:r>
              <a:rPr lang="en-GB" sz="1600" dirty="0">
                <a:solidFill>
                  <a:schemeClr val="tx1">
                    <a:lumMod val="85000"/>
                    <a:lumOff val="15000"/>
                  </a:schemeClr>
                </a:solidFill>
                <a:latin typeface="Calibri"/>
                <a:cs typeface="Calibri"/>
              </a:rPr>
              <a:t> represents the maximum theoretical bandwidth achievable when writing to the cache without flushing it to the parallel file system </a:t>
            </a:r>
          </a:p>
        </p:txBody>
      </p:sp>
      <p:sp>
        <p:nvSpPr>
          <p:cNvPr id="7" name="Footer Placeholder 6"/>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38</a:t>
            </a:fld>
            <a:endParaRPr lang="de-DE" dirty="0"/>
          </a:p>
        </p:txBody>
      </p:sp>
      <p:pic>
        <p:nvPicPr>
          <p:cNvPr id="3" name="Picture 2"/>
          <p:cNvPicPr>
            <a:picLocks noChangeAspect="1"/>
          </p:cNvPicPr>
          <p:nvPr/>
        </p:nvPicPr>
        <p:blipFill>
          <a:blip r:embed="rId2"/>
          <a:stretch>
            <a:fillRect/>
          </a:stretch>
        </p:blipFill>
        <p:spPr>
          <a:xfrm>
            <a:off x="179512" y="2132856"/>
            <a:ext cx="4320000" cy="3240000"/>
          </a:xfrm>
          <a:prstGeom prst="rect">
            <a:avLst/>
          </a:prstGeom>
        </p:spPr>
      </p:pic>
      <p:pic>
        <p:nvPicPr>
          <p:cNvPr id="4" name="Picture 3"/>
          <p:cNvPicPr>
            <a:picLocks noChangeAspect="1"/>
          </p:cNvPicPr>
          <p:nvPr/>
        </p:nvPicPr>
        <p:blipFill>
          <a:blip r:embed="rId3"/>
          <a:stretch>
            <a:fillRect/>
          </a:stretch>
        </p:blipFill>
        <p:spPr>
          <a:xfrm>
            <a:off x="4644008" y="2132856"/>
            <a:ext cx="4320000" cy="3240000"/>
          </a:xfrm>
          <a:prstGeom prst="rect">
            <a:avLst/>
          </a:prstGeom>
        </p:spPr>
      </p:pic>
      <p:sp>
        <p:nvSpPr>
          <p:cNvPr id="13" name="Content Placeholder 2"/>
          <p:cNvSpPr txBox="1">
            <a:spLocks/>
          </p:cNvSpPr>
          <p:nvPr/>
        </p:nvSpPr>
        <p:spPr bwMode="auto">
          <a:xfrm>
            <a:off x="4644008" y="2082056"/>
            <a:ext cx="4320480"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rgbClr val="1F497D"/>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rgbClr val="1F497D"/>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rgbClr val="1F497D"/>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GB" sz="1400" b="1" dirty="0">
                <a:solidFill>
                  <a:schemeClr val="tx1"/>
                </a:solidFill>
                <a:latin typeface="Calibri"/>
                <a:cs typeface="Calibri"/>
              </a:rPr>
              <a:t>Cache Enable</a:t>
            </a:r>
            <a:endParaRPr lang="en-GB" sz="1400" dirty="0">
              <a:solidFill>
                <a:schemeClr val="tx1"/>
              </a:solidFill>
              <a:latin typeface="Calibri"/>
              <a:cs typeface="Calibri"/>
            </a:endParaRPr>
          </a:p>
        </p:txBody>
      </p:sp>
      <p:sp>
        <p:nvSpPr>
          <p:cNvPr id="15" name="TextBox 14"/>
          <p:cNvSpPr txBox="1"/>
          <p:nvPr/>
        </p:nvSpPr>
        <p:spPr>
          <a:xfrm>
            <a:off x="395536" y="1414517"/>
            <a:ext cx="8603512" cy="646331"/>
          </a:xfrm>
          <a:prstGeom prst="rect">
            <a:avLst/>
          </a:prstGeom>
          <a:noFill/>
        </p:spPr>
        <p:txBody>
          <a:bodyPr wrap="none" rtlCol="0">
            <a:spAutoFit/>
          </a:bodyPr>
          <a:lstStyle/>
          <a:p>
            <a:r>
              <a:rPr lang="en-GB" dirty="0">
                <a:solidFill>
                  <a:schemeClr val="tx1">
                    <a:lumMod val="85000"/>
                    <a:lumOff val="15000"/>
                  </a:schemeClr>
                </a:solidFill>
                <a:latin typeface="Calibri"/>
                <a:cs typeface="Calibri"/>
              </a:rPr>
              <a:t>512 processes (8/node) writing a ~30 GB (768 KB/</a:t>
            </a:r>
            <a:r>
              <a:rPr lang="en-GB" dirty="0" err="1">
                <a:solidFill>
                  <a:schemeClr val="tx1">
                    <a:lumMod val="85000"/>
                    <a:lumOff val="15000"/>
                  </a:schemeClr>
                </a:solidFill>
                <a:latin typeface="Calibri"/>
                <a:cs typeface="Calibri"/>
              </a:rPr>
              <a:t>proc</a:t>
            </a:r>
            <a:r>
              <a:rPr lang="en-GB" dirty="0">
                <a:solidFill>
                  <a:schemeClr val="tx1">
                    <a:lumMod val="85000"/>
                    <a:lumOff val="15000"/>
                  </a:schemeClr>
                </a:solidFill>
                <a:latin typeface="Calibri"/>
                <a:cs typeface="Calibri"/>
              </a:rPr>
              <a:t>/block, 80 blocks/</a:t>
            </a:r>
            <a:r>
              <a:rPr lang="en-GB" dirty="0" err="1">
                <a:solidFill>
                  <a:schemeClr val="tx1">
                    <a:lumMod val="85000"/>
                    <a:lumOff val="15000"/>
                  </a:schemeClr>
                </a:solidFill>
                <a:latin typeface="Calibri"/>
                <a:cs typeface="Calibri"/>
              </a:rPr>
              <a:t>proc</a:t>
            </a:r>
            <a:r>
              <a:rPr lang="en-GB" dirty="0">
                <a:solidFill>
                  <a:schemeClr val="tx1">
                    <a:lumMod val="85000"/>
                    <a:lumOff val="15000"/>
                  </a:schemeClr>
                </a:solidFill>
                <a:latin typeface="Calibri"/>
                <a:cs typeface="Calibri"/>
              </a:rPr>
              <a:t>) shared file </a:t>
            </a:r>
          </a:p>
          <a:p>
            <a:r>
              <a:rPr lang="en-GB" dirty="0">
                <a:solidFill>
                  <a:schemeClr val="tx1">
                    <a:lumMod val="85000"/>
                    <a:lumOff val="15000"/>
                  </a:schemeClr>
                </a:solidFill>
                <a:latin typeface="Calibri"/>
                <a:cs typeface="Calibri"/>
              </a:rPr>
              <a:t>varying # of aggregators and collective buffer size</a:t>
            </a:r>
          </a:p>
        </p:txBody>
      </p:sp>
      <p:sp>
        <p:nvSpPr>
          <p:cNvPr id="5" name="Date Placeholder 4">
            <a:extLst>
              <a:ext uri="{FF2B5EF4-FFF2-40B4-BE49-F238E27FC236}">
                <a16:creationId xmlns:a16="http://schemas.microsoft.com/office/drawing/2014/main" id="{C8D8A571-1221-8E4F-9F6F-82477098091D}"/>
              </a:ext>
            </a:extLst>
          </p:cNvPr>
          <p:cNvSpPr>
            <a:spLocks noGrp="1"/>
          </p:cNvSpPr>
          <p:nvPr>
            <p:ph type="dt" sz="half" idx="2"/>
          </p:nvPr>
        </p:nvSpPr>
        <p:spPr/>
        <p:txBody>
          <a:bodyPr/>
          <a:lstStyle/>
          <a:p>
            <a:fld id="{6A9CAFD9-8762-3440-9B4B-5C1AF06C4600}" type="datetime4">
              <a:rPr lang="en-US" smtClean="0"/>
              <a:t>July 20, 2018</a:t>
            </a:fld>
            <a:endParaRPr lang="de-DE" dirty="0"/>
          </a:p>
        </p:txBody>
      </p:sp>
      <p:sp>
        <p:nvSpPr>
          <p:cNvPr id="14" name="Titel 7">
            <a:extLst>
              <a:ext uri="{FF2B5EF4-FFF2-40B4-BE49-F238E27FC236}">
                <a16:creationId xmlns:a16="http://schemas.microsoft.com/office/drawing/2014/main" id="{492D8407-7204-F547-A6BF-221FFB584577}"/>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Evaluation – Flash I/O (2/2)</a:t>
            </a:r>
          </a:p>
        </p:txBody>
      </p:sp>
    </p:spTree>
    <p:extLst>
      <p:ext uri="{BB962C8B-B14F-4D97-AF65-F5344CB8AC3E}">
        <p14:creationId xmlns:p14="http://schemas.microsoft.com/office/powerpoint/2010/main" val="3112650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395536" y="1414517"/>
            <a:ext cx="8401534" cy="646331"/>
          </a:xfrm>
          <a:prstGeom prst="rect">
            <a:avLst/>
          </a:prstGeom>
          <a:noFill/>
        </p:spPr>
        <p:txBody>
          <a:bodyPr wrap="none" rtlCol="0">
            <a:spAutoFit/>
          </a:bodyPr>
          <a:lstStyle/>
          <a:p>
            <a:r>
              <a:rPr lang="en-GB" dirty="0">
                <a:solidFill>
                  <a:schemeClr val="tx1">
                    <a:lumMod val="85000"/>
                    <a:lumOff val="15000"/>
                  </a:schemeClr>
                </a:solidFill>
                <a:latin typeface="Calibri"/>
                <a:cs typeface="Calibri"/>
              </a:rPr>
              <a:t>512 processes (8/node) writing a 32GB (8 MB blocks per 8 segments) shared file varying</a:t>
            </a:r>
          </a:p>
          <a:p>
            <a:r>
              <a:rPr lang="en-GB" dirty="0">
                <a:solidFill>
                  <a:schemeClr val="tx1">
                    <a:lumMod val="85000"/>
                    <a:lumOff val="15000"/>
                  </a:schemeClr>
                </a:solidFill>
                <a:latin typeface="Calibri"/>
                <a:cs typeface="Calibri"/>
              </a:rPr>
              <a:t># of aggregators and collective buffer size</a:t>
            </a:r>
          </a:p>
        </p:txBody>
      </p:sp>
      <p:sp>
        <p:nvSpPr>
          <p:cNvPr id="13" name="Content Placeholder 2"/>
          <p:cNvSpPr>
            <a:spLocks noGrp="1"/>
          </p:cNvSpPr>
          <p:nvPr>
            <p:ph idx="1"/>
          </p:nvPr>
        </p:nvSpPr>
        <p:spPr>
          <a:xfrm>
            <a:off x="457200" y="5373216"/>
            <a:ext cx="8229600" cy="1080120"/>
          </a:xfrm>
        </p:spPr>
        <p:txBody>
          <a:bodyPr/>
          <a:lstStyle/>
          <a:p>
            <a:pPr marL="0" indent="0">
              <a:buNone/>
            </a:pPr>
            <a:r>
              <a:rPr lang="en-GB" sz="1600" b="1" dirty="0">
                <a:solidFill>
                  <a:schemeClr val="tx1">
                    <a:lumMod val="85000"/>
                    <a:lumOff val="15000"/>
                  </a:schemeClr>
                </a:solidFill>
                <a:latin typeface="Calibri"/>
                <a:cs typeface="Calibri"/>
              </a:rPr>
              <a:t>TBW</a:t>
            </a:r>
            <a:r>
              <a:rPr lang="en-GB" sz="1600" dirty="0">
                <a:solidFill>
                  <a:schemeClr val="tx1">
                    <a:lumMod val="85000"/>
                    <a:lumOff val="15000"/>
                  </a:schemeClr>
                </a:solidFill>
                <a:latin typeface="Calibri"/>
                <a:cs typeface="Calibri"/>
              </a:rPr>
              <a:t> represents the maximum theoretical bandwidth achievable when writing to the cache without flushing it to the parallel file system</a:t>
            </a:r>
          </a:p>
          <a:p>
            <a:pPr>
              <a:buFont typeface="Wingdings" charset="2"/>
              <a:buChar char="Ø"/>
            </a:pPr>
            <a:r>
              <a:rPr lang="en-GB" sz="1600" dirty="0">
                <a:solidFill>
                  <a:schemeClr val="tx1">
                    <a:lumMod val="85000"/>
                    <a:lumOff val="15000"/>
                  </a:schemeClr>
                </a:solidFill>
                <a:latin typeface="Calibri"/>
                <a:cs typeface="Calibri"/>
              </a:rPr>
              <a:t>In IOR the last write sync phase is not overlapped with any computation and thus it is affecting the overall bandwidth performance </a:t>
            </a:r>
          </a:p>
        </p:txBody>
      </p:sp>
      <p:sp>
        <p:nvSpPr>
          <p:cNvPr id="9" name="Footer Placeholder 8"/>
          <p:cNvSpPr>
            <a:spLocks noGrp="1"/>
          </p:cNvSpPr>
          <p:nvPr>
            <p:ph type="ftr" sz="quarter" idx="3"/>
          </p:nvPr>
        </p:nvSpPr>
        <p:spPr/>
        <p:txBody>
          <a:bodyPr/>
          <a:lstStyle/>
          <a:p>
            <a:r>
              <a:rPr lang="en-GB"/>
              <a:t>Ph.D. Dissertation - Giuseppe Congiu</a:t>
            </a:r>
            <a:endParaRPr lang="en-GB" dirty="0"/>
          </a:p>
        </p:txBody>
      </p:sp>
      <p:sp>
        <p:nvSpPr>
          <p:cNvPr id="11" name="Slide Number Placeholder 10"/>
          <p:cNvSpPr>
            <a:spLocks noGrp="1"/>
          </p:cNvSpPr>
          <p:nvPr>
            <p:ph type="sldNum" sz="quarter" idx="4"/>
          </p:nvPr>
        </p:nvSpPr>
        <p:spPr/>
        <p:txBody>
          <a:bodyPr/>
          <a:lstStyle/>
          <a:p>
            <a:pPr>
              <a:defRPr/>
            </a:pPr>
            <a:fld id="{6B0C560D-98F8-44FE-97B8-B05E62F8036B}" type="slidenum">
              <a:rPr lang="de-DE" smtClean="0"/>
              <a:pPr>
                <a:defRPr/>
              </a:pPr>
              <a:t>39</a:t>
            </a:fld>
            <a:endParaRPr lang="de-DE" dirty="0"/>
          </a:p>
        </p:txBody>
      </p:sp>
      <p:pic>
        <p:nvPicPr>
          <p:cNvPr id="5" name="Picture 4"/>
          <p:cNvPicPr>
            <a:picLocks noChangeAspect="1"/>
          </p:cNvPicPr>
          <p:nvPr/>
        </p:nvPicPr>
        <p:blipFill>
          <a:blip r:embed="rId2"/>
          <a:stretch>
            <a:fillRect/>
          </a:stretch>
        </p:blipFill>
        <p:spPr>
          <a:xfrm>
            <a:off x="179512" y="2132856"/>
            <a:ext cx="4320000" cy="3240000"/>
          </a:xfrm>
          <a:prstGeom prst="rect">
            <a:avLst/>
          </a:prstGeom>
        </p:spPr>
      </p:pic>
      <p:pic>
        <p:nvPicPr>
          <p:cNvPr id="3" name="Picture 2" descr="ior_32GB_30sec_disab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2132856"/>
            <a:ext cx="4320000" cy="3240000"/>
          </a:xfrm>
          <a:prstGeom prst="rect">
            <a:avLst/>
          </a:prstGeom>
        </p:spPr>
      </p:pic>
      <p:sp>
        <p:nvSpPr>
          <p:cNvPr id="12" name="Content Placeholder 2"/>
          <p:cNvSpPr txBox="1">
            <a:spLocks/>
          </p:cNvSpPr>
          <p:nvPr/>
        </p:nvSpPr>
        <p:spPr bwMode="auto">
          <a:xfrm>
            <a:off x="4644008" y="2082056"/>
            <a:ext cx="4320480"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rgbClr val="1F497D"/>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rgbClr val="1F497D"/>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rgbClr val="1F497D"/>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GB" sz="1400" b="1" dirty="0">
                <a:solidFill>
                  <a:schemeClr val="tx1"/>
                </a:solidFill>
                <a:latin typeface="Calibri"/>
                <a:cs typeface="Calibri"/>
              </a:rPr>
              <a:t>Cache Disable</a:t>
            </a:r>
            <a:endParaRPr lang="en-GB" sz="1400" dirty="0">
              <a:solidFill>
                <a:schemeClr val="tx1"/>
              </a:solidFill>
              <a:latin typeface="Calibri"/>
              <a:cs typeface="Calibri"/>
            </a:endParaRPr>
          </a:p>
        </p:txBody>
      </p:sp>
      <p:sp>
        <p:nvSpPr>
          <p:cNvPr id="4" name="Date Placeholder 3">
            <a:extLst>
              <a:ext uri="{FF2B5EF4-FFF2-40B4-BE49-F238E27FC236}">
                <a16:creationId xmlns:a16="http://schemas.microsoft.com/office/drawing/2014/main" id="{27C6DEEE-B6C3-164B-8B5E-6DD486BFCDA6}"/>
              </a:ext>
            </a:extLst>
          </p:cNvPr>
          <p:cNvSpPr>
            <a:spLocks noGrp="1"/>
          </p:cNvSpPr>
          <p:nvPr>
            <p:ph type="dt" sz="half" idx="2"/>
          </p:nvPr>
        </p:nvSpPr>
        <p:spPr/>
        <p:txBody>
          <a:bodyPr/>
          <a:lstStyle/>
          <a:p>
            <a:fld id="{817EA415-0A33-C042-8D63-FB5C343AEF5F}" type="datetime4">
              <a:rPr lang="en-US" smtClean="0"/>
              <a:t>July 20, 2018</a:t>
            </a:fld>
            <a:endParaRPr lang="de-DE" dirty="0"/>
          </a:p>
        </p:txBody>
      </p:sp>
      <p:sp>
        <p:nvSpPr>
          <p:cNvPr id="14" name="Titel 7">
            <a:extLst>
              <a:ext uri="{FF2B5EF4-FFF2-40B4-BE49-F238E27FC236}">
                <a16:creationId xmlns:a16="http://schemas.microsoft.com/office/drawing/2014/main" id="{96E07E45-FF1C-7743-9D5B-3E2194F1D47A}"/>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Evaluation – IOR (1/2)</a:t>
            </a:r>
          </a:p>
        </p:txBody>
      </p:sp>
    </p:spTree>
    <p:extLst>
      <p:ext uri="{BB962C8B-B14F-4D97-AF65-F5344CB8AC3E}">
        <p14:creationId xmlns:p14="http://schemas.microsoft.com/office/powerpoint/2010/main" val="2263229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4</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1DB2B446-6045-0346-87E4-A6A9DBD1E2C9}"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The I/O Gap Problem</a:t>
            </a:r>
            <a:endParaRPr sz="4000" dirty="0">
              <a:solidFill>
                <a:schemeClr val="tx1">
                  <a:lumMod val="85000"/>
                  <a:lumOff val="15000"/>
                </a:schemeClr>
              </a:solidFill>
              <a:latin typeface="Calibri"/>
              <a:cs typeface="Calibri"/>
            </a:endParaRPr>
          </a:p>
        </p:txBody>
      </p:sp>
      <p:pic>
        <p:nvPicPr>
          <p:cNvPr id="49" name="Picture 48">
            <a:extLst>
              <a:ext uri="{FF2B5EF4-FFF2-40B4-BE49-F238E27FC236}">
                <a16:creationId xmlns:a16="http://schemas.microsoft.com/office/drawing/2014/main" id="{8D0E8A42-1EEA-C04A-8710-7CC62E97A14A}"/>
              </a:ext>
            </a:extLst>
          </p:cNvPr>
          <p:cNvPicPr>
            <a:picLocks noChangeAspect="1"/>
          </p:cNvPicPr>
          <p:nvPr/>
        </p:nvPicPr>
        <p:blipFill>
          <a:blip r:embed="rId3"/>
          <a:stretch>
            <a:fillRect/>
          </a:stretch>
        </p:blipFill>
        <p:spPr>
          <a:xfrm>
            <a:off x="6232165" y="1420224"/>
            <a:ext cx="2844414" cy="1810082"/>
          </a:xfrm>
          <a:prstGeom prst="rect">
            <a:avLst/>
          </a:prstGeom>
        </p:spPr>
      </p:pic>
      <p:sp>
        <p:nvSpPr>
          <p:cNvPr id="10" name="Content Placeholder 2">
            <a:extLst>
              <a:ext uri="{FF2B5EF4-FFF2-40B4-BE49-F238E27FC236}">
                <a16:creationId xmlns:a16="http://schemas.microsoft.com/office/drawing/2014/main" id="{25C7375F-7160-2C42-A346-60C97E60C33F}"/>
              </a:ext>
            </a:extLst>
          </p:cNvPr>
          <p:cNvSpPr>
            <a:spLocks noGrp="1"/>
          </p:cNvSpPr>
          <p:nvPr>
            <p:ph idx="1"/>
          </p:nvPr>
        </p:nvSpPr>
        <p:spPr>
          <a:xfrm>
            <a:off x="228600" y="1005840"/>
            <a:ext cx="8658713" cy="1453277"/>
          </a:xfrm>
        </p:spPr>
        <p:txBody>
          <a:bodyPr/>
          <a:lstStyle/>
          <a:p>
            <a:pPr>
              <a:spcBef>
                <a:spcPct val="0"/>
              </a:spcBef>
            </a:pPr>
            <a:r>
              <a:rPr lang="en-US" sz="3600" dirty="0">
                <a:solidFill>
                  <a:schemeClr val="tx1">
                    <a:lumMod val="85000"/>
                    <a:lumOff val="15000"/>
                  </a:schemeClr>
                </a:solidFill>
                <a:latin typeface="Calibri"/>
                <a:ea typeface="+mj-ea"/>
                <a:cs typeface="Calibri"/>
              </a:rPr>
              <a:t>Increasing performance gap between data access and compute</a:t>
            </a:r>
          </a:p>
          <a:p>
            <a:pPr lvl="1">
              <a:spcBef>
                <a:spcPct val="0"/>
              </a:spcBef>
            </a:pPr>
            <a:r>
              <a:rPr lang="en-US" sz="3200" dirty="0">
                <a:solidFill>
                  <a:schemeClr val="tx1">
                    <a:lumMod val="85000"/>
                    <a:lumOff val="15000"/>
                  </a:schemeClr>
                </a:solidFill>
                <a:latin typeface="Calibri"/>
                <a:ea typeface="+mj-ea"/>
                <a:cs typeface="Calibri"/>
              </a:rPr>
              <a:t>Storage becomes bottleneck</a:t>
            </a:r>
          </a:p>
        </p:txBody>
      </p:sp>
      <p:pic>
        <p:nvPicPr>
          <p:cNvPr id="6" name="Picture 5">
            <a:extLst>
              <a:ext uri="{FF2B5EF4-FFF2-40B4-BE49-F238E27FC236}">
                <a16:creationId xmlns:a16="http://schemas.microsoft.com/office/drawing/2014/main" id="{3EFC7607-8E92-E74A-8830-176015EEB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38" y="2651030"/>
            <a:ext cx="7200900" cy="4127500"/>
          </a:xfrm>
          <a:prstGeom prst="rect">
            <a:avLst/>
          </a:prstGeom>
        </p:spPr>
      </p:pic>
    </p:spTree>
    <p:extLst>
      <p:ext uri="{BB962C8B-B14F-4D97-AF65-F5344CB8AC3E}">
        <p14:creationId xmlns:p14="http://schemas.microsoft.com/office/powerpoint/2010/main" val="1082365447"/>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200" y="5373216"/>
            <a:ext cx="8229600" cy="1080120"/>
          </a:xfrm>
        </p:spPr>
        <p:txBody>
          <a:bodyPr/>
          <a:lstStyle/>
          <a:p>
            <a:pPr marL="0" indent="0">
              <a:buNone/>
            </a:pPr>
            <a:r>
              <a:rPr lang="en-GB" sz="1600" b="1" dirty="0">
                <a:solidFill>
                  <a:schemeClr val="tx1">
                    <a:lumMod val="85000"/>
                    <a:lumOff val="15000"/>
                  </a:schemeClr>
                </a:solidFill>
                <a:latin typeface="Calibri"/>
                <a:cs typeface="Calibri"/>
              </a:rPr>
              <a:t>TBW</a:t>
            </a:r>
            <a:r>
              <a:rPr lang="en-GB" sz="1600" dirty="0">
                <a:solidFill>
                  <a:schemeClr val="tx1">
                    <a:lumMod val="85000"/>
                    <a:lumOff val="15000"/>
                  </a:schemeClr>
                </a:solidFill>
                <a:latin typeface="Calibri"/>
                <a:cs typeface="Calibri"/>
              </a:rPr>
              <a:t> represents the maximum theoretical bandwidth achievable when writing to the cache without flushing it to the parallel file system</a:t>
            </a:r>
          </a:p>
          <a:p>
            <a:pPr>
              <a:buFont typeface="Wingdings" charset="2"/>
              <a:buChar char="Ø"/>
            </a:pPr>
            <a:r>
              <a:rPr lang="en-GB" sz="1600" dirty="0">
                <a:solidFill>
                  <a:schemeClr val="tx1">
                    <a:lumMod val="85000"/>
                    <a:lumOff val="15000"/>
                  </a:schemeClr>
                </a:solidFill>
                <a:latin typeface="Calibri"/>
                <a:cs typeface="Calibri"/>
              </a:rPr>
              <a:t>In IOR the last write sync phase is not overlapped with any computation and thus it is affecting the overall bandwidth performance </a:t>
            </a:r>
          </a:p>
        </p:txBody>
      </p:sp>
      <p:sp>
        <p:nvSpPr>
          <p:cNvPr id="9" name="Footer Placeholder 8"/>
          <p:cNvSpPr>
            <a:spLocks noGrp="1"/>
          </p:cNvSpPr>
          <p:nvPr>
            <p:ph type="ftr" sz="quarter" idx="3"/>
          </p:nvPr>
        </p:nvSpPr>
        <p:spPr/>
        <p:txBody>
          <a:bodyPr/>
          <a:lstStyle/>
          <a:p>
            <a:r>
              <a:rPr lang="en-GB"/>
              <a:t>Ph.D. Dissertation - Giuseppe Congiu</a:t>
            </a:r>
            <a:endParaRPr lang="en-GB" dirty="0"/>
          </a:p>
        </p:txBody>
      </p:sp>
      <p:sp>
        <p:nvSpPr>
          <p:cNvPr id="11" name="Slide Number Placeholder 10"/>
          <p:cNvSpPr>
            <a:spLocks noGrp="1"/>
          </p:cNvSpPr>
          <p:nvPr>
            <p:ph type="sldNum" sz="quarter" idx="4"/>
          </p:nvPr>
        </p:nvSpPr>
        <p:spPr/>
        <p:txBody>
          <a:bodyPr/>
          <a:lstStyle/>
          <a:p>
            <a:pPr>
              <a:defRPr/>
            </a:pPr>
            <a:fld id="{6B0C560D-98F8-44FE-97B8-B05E62F8036B}" type="slidenum">
              <a:rPr lang="de-DE" smtClean="0"/>
              <a:pPr>
                <a:defRPr/>
              </a:pPr>
              <a:t>40</a:t>
            </a:fld>
            <a:endParaRPr lang="de-DE" dirty="0"/>
          </a:p>
        </p:txBody>
      </p:sp>
      <p:pic>
        <p:nvPicPr>
          <p:cNvPr id="5" name="Picture 4"/>
          <p:cNvPicPr>
            <a:picLocks noChangeAspect="1"/>
          </p:cNvPicPr>
          <p:nvPr/>
        </p:nvPicPr>
        <p:blipFill>
          <a:blip r:embed="rId2"/>
          <a:stretch>
            <a:fillRect/>
          </a:stretch>
        </p:blipFill>
        <p:spPr>
          <a:xfrm>
            <a:off x="179512" y="2132856"/>
            <a:ext cx="4320000" cy="3240000"/>
          </a:xfrm>
          <a:prstGeom prst="rect">
            <a:avLst/>
          </a:prstGeom>
        </p:spPr>
      </p:pic>
      <p:pic>
        <p:nvPicPr>
          <p:cNvPr id="6" name="Picture 5"/>
          <p:cNvPicPr>
            <a:picLocks noChangeAspect="1"/>
          </p:cNvPicPr>
          <p:nvPr/>
        </p:nvPicPr>
        <p:blipFill>
          <a:blip r:embed="rId3"/>
          <a:stretch>
            <a:fillRect/>
          </a:stretch>
        </p:blipFill>
        <p:spPr>
          <a:xfrm>
            <a:off x="4644008" y="2132856"/>
            <a:ext cx="4320000" cy="3240000"/>
          </a:xfrm>
          <a:prstGeom prst="rect">
            <a:avLst/>
          </a:prstGeom>
        </p:spPr>
      </p:pic>
      <p:sp>
        <p:nvSpPr>
          <p:cNvPr id="14" name="Content Placeholder 2"/>
          <p:cNvSpPr txBox="1">
            <a:spLocks/>
          </p:cNvSpPr>
          <p:nvPr/>
        </p:nvSpPr>
        <p:spPr bwMode="auto">
          <a:xfrm>
            <a:off x="4644008" y="2082056"/>
            <a:ext cx="4320480"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rgbClr val="1F497D"/>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rgbClr val="1F497D"/>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rgbClr val="1F497D"/>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1F49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pPr>
            <a:r>
              <a:rPr lang="en-GB" sz="1400" b="1" dirty="0">
                <a:solidFill>
                  <a:schemeClr val="tx1"/>
                </a:solidFill>
                <a:latin typeface="Calibri"/>
                <a:cs typeface="Calibri"/>
              </a:rPr>
              <a:t>Cache Enable</a:t>
            </a:r>
            <a:endParaRPr lang="en-GB" sz="1400" dirty="0">
              <a:solidFill>
                <a:schemeClr val="tx1"/>
              </a:solidFill>
              <a:latin typeface="Calibri"/>
              <a:cs typeface="Calibri"/>
            </a:endParaRPr>
          </a:p>
        </p:txBody>
      </p:sp>
      <p:sp>
        <p:nvSpPr>
          <p:cNvPr id="15" name="TextBox 14"/>
          <p:cNvSpPr txBox="1"/>
          <p:nvPr/>
        </p:nvSpPr>
        <p:spPr>
          <a:xfrm>
            <a:off x="395536" y="1414517"/>
            <a:ext cx="8401534" cy="646331"/>
          </a:xfrm>
          <a:prstGeom prst="rect">
            <a:avLst/>
          </a:prstGeom>
          <a:noFill/>
        </p:spPr>
        <p:txBody>
          <a:bodyPr wrap="none" rtlCol="0">
            <a:spAutoFit/>
          </a:bodyPr>
          <a:lstStyle/>
          <a:p>
            <a:r>
              <a:rPr lang="en-GB" dirty="0">
                <a:solidFill>
                  <a:schemeClr val="tx1">
                    <a:lumMod val="85000"/>
                    <a:lumOff val="15000"/>
                  </a:schemeClr>
                </a:solidFill>
                <a:latin typeface="Calibri"/>
                <a:cs typeface="Calibri"/>
              </a:rPr>
              <a:t>512 processes (8/node) writing a 32GB (8 MB blocks per 8 segments) shared file varying</a:t>
            </a:r>
          </a:p>
          <a:p>
            <a:r>
              <a:rPr lang="en-GB" dirty="0">
                <a:solidFill>
                  <a:schemeClr val="tx1">
                    <a:lumMod val="85000"/>
                    <a:lumOff val="15000"/>
                  </a:schemeClr>
                </a:solidFill>
                <a:latin typeface="Calibri"/>
                <a:cs typeface="Calibri"/>
              </a:rPr>
              <a:t># of aggregators and collective buffer size</a:t>
            </a:r>
          </a:p>
        </p:txBody>
      </p:sp>
      <p:sp>
        <p:nvSpPr>
          <p:cNvPr id="3" name="Date Placeholder 2">
            <a:extLst>
              <a:ext uri="{FF2B5EF4-FFF2-40B4-BE49-F238E27FC236}">
                <a16:creationId xmlns:a16="http://schemas.microsoft.com/office/drawing/2014/main" id="{7F535882-B6A5-F449-B2F3-2466EF71D79F}"/>
              </a:ext>
            </a:extLst>
          </p:cNvPr>
          <p:cNvSpPr>
            <a:spLocks noGrp="1"/>
          </p:cNvSpPr>
          <p:nvPr>
            <p:ph type="dt" sz="half" idx="2"/>
          </p:nvPr>
        </p:nvSpPr>
        <p:spPr/>
        <p:txBody>
          <a:bodyPr/>
          <a:lstStyle/>
          <a:p>
            <a:fld id="{CD25BBB9-655F-B143-B080-2BED660EFB23}" type="datetime4">
              <a:rPr lang="en-US" smtClean="0"/>
              <a:t>July 20, 2018</a:t>
            </a:fld>
            <a:endParaRPr lang="de-DE" dirty="0"/>
          </a:p>
        </p:txBody>
      </p:sp>
      <p:sp>
        <p:nvSpPr>
          <p:cNvPr id="16" name="Titel 7">
            <a:extLst>
              <a:ext uri="{FF2B5EF4-FFF2-40B4-BE49-F238E27FC236}">
                <a16:creationId xmlns:a16="http://schemas.microsoft.com/office/drawing/2014/main" id="{A5EFD83A-59C1-E44E-97BB-52702B962DCA}"/>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sz="4000" dirty="0">
                <a:solidFill>
                  <a:schemeClr val="tx1">
                    <a:lumMod val="85000"/>
                    <a:lumOff val="15000"/>
                  </a:schemeClr>
                </a:solidFill>
                <a:latin typeface="Calibri"/>
                <a:cs typeface="Calibri"/>
              </a:rPr>
              <a:t>Evaluation – IOR (2/2)</a:t>
            </a:r>
          </a:p>
        </p:txBody>
      </p:sp>
    </p:spTree>
    <p:extLst>
      <p:ext uri="{BB962C8B-B14F-4D97-AF65-F5344CB8AC3E}">
        <p14:creationId xmlns:p14="http://schemas.microsoft.com/office/powerpoint/2010/main" val="1010809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41</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C2871043-1239-F249-8EE7-915CCCB07E20}" type="datetime4">
              <a:rPr lang="en-US" smtClean="0"/>
              <a:t>July 20, 2018</a:t>
            </a:fld>
            <a:endParaRPr lang="de-DE" dirty="0"/>
          </a:p>
        </p:txBody>
      </p:sp>
      <p:sp>
        <p:nvSpPr>
          <p:cNvPr id="71" name="Content Placeholder 2">
            <a:extLst>
              <a:ext uri="{FF2B5EF4-FFF2-40B4-BE49-F238E27FC236}">
                <a16:creationId xmlns:a16="http://schemas.microsoft.com/office/drawing/2014/main" id="{7F39CA7D-E91B-5743-AFA0-48AA77D127F1}"/>
              </a:ext>
            </a:extLst>
          </p:cNvPr>
          <p:cNvSpPr>
            <a:spLocks noGrp="1"/>
          </p:cNvSpPr>
          <p:nvPr>
            <p:ph idx="1"/>
          </p:nvPr>
        </p:nvSpPr>
        <p:spPr>
          <a:xfrm>
            <a:off x="234462" y="679938"/>
            <a:ext cx="8658713" cy="5557374"/>
          </a:xfrm>
        </p:spPr>
        <p:txBody>
          <a:bodyPr/>
          <a:lstStyle/>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r>
              <a:rPr lang="en-GB" sz="4000" dirty="0">
                <a:solidFill>
                  <a:schemeClr val="tx1">
                    <a:lumMod val="85000"/>
                    <a:lumOff val="15000"/>
                  </a:schemeClr>
                </a:solidFill>
                <a:latin typeface="Calibri"/>
                <a:cs typeface="Calibri"/>
              </a:rPr>
              <a:t>Conclusions</a:t>
            </a:r>
          </a:p>
        </p:txBody>
      </p:sp>
    </p:spTree>
    <p:extLst>
      <p:ext uri="{BB962C8B-B14F-4D97-AF65-F5344CB8AC3E}">
        <p14:creationId xmlns:p14="http://schemas.microsoft.com/office/powerpoint/2010/main" val="858439848"/>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GB"/>
              <a:t>Ph.D. Dissertation - Giuseppe Congiu</a:t>
            </a:r>
            <a:endParaRPr lang="en-GB" dirty="0"/>
          </a:p>
        </p:txBody>
      </p:sp>
      <p:sp>
        <p:nvSpPr>
          <p:cNvPr id="11" name="Slide Number Placeholder 10"/>
          <p:cNvSpPr>
            <a:spLocks noGrp="1"/>
          </p:cNvSpPr>
          <p:nvPr>
            <p:ph type="sldNum" sz="quarter" idx="4"/>
          </p:nvPr>
        </p:nvSpPr>
        <p:spPr/>
        <p:txBody>
          <a:bodyPr/>
          <a:lstStyle/>
          <a:p>
            <a:pPr>
              <a:defRPr/>
            </a:pPr>
            <a:fld id="{6B0C560D-98F8-44FE-97B8-B05E62F8036B}" type="slidenum">
              <a:rPr lang="de-DE" smtClean="0"/>
              <a:pPr>
                <a:defRPr/>
              </a:pPr>
              <a:t>42</a:t>
            </a:fld>
            <a:endParaRPr lang="de-DE" dirty="0"/>
          </a:p>
        </p:txBody>
      </p:sp>
      <p:sp>
        <p:nvSpPr>
          <p:cNvPr id="4" name="Date Placeholder 3">
            <a:extLst>
              <a:ext uri="{FF2B5EF4-FFF2-40B4-BE49-F238E27FC236}">
                <a16:creationId xmlns:a16="http://schemas.microsoft.com/office/drawing/2014/main" id="{DBF9B79D-4A91-794F-9651-4EB3A26C8FEC}"/>
              </a:ext>
            </a:extLst>
          </p:cNvPr>
          <p:cNvSpPr>
            <a:spLocks noGrp="1"/>
          </p:cNvSpPr>
          <p:nvPr>
            <p:ph type="dt" sz="half" idx="2"/>
          </p:nvPr>
        </p:nvSpPr>
        <p:spPr/>
        <p:txBody>
          <a:bodyPr/>
          <a:lstStyle/>
          <a:p>
            <a:fld id="{A13EBE2B-A9FC-BB4B-8A2E-E446ADC42088}" type="datetime4">
              <a:rPr lang="en-US" smtClean="0"/>
              <a:t>July 20, 2018</a:t>
            </a:fld>
            <a:endParaRPr lang="de-DE" dirty="0"/>
          </a:p>
        </p:txBody>
      </p:sp>
      <p:sp>
        <p:nvSpPr>
          <p:cNvPr id="10" name="Titel 7">
            <a:extLst>
              <a:ext uri="{FF2B5EF4-FFF2-40B4-BE49-F238E27FC236}">
                <a16:creationId xmlns:a16="http://schemas.microsoft.com/office/drawing/2014/main" id="{B1BC5454-EFCD-1A4F-8642-E1E5716B27C3}"/>
              </a:ext>
            </a:extLst>
          </p:cNvPr>
          <p:cNvSpPr txBox="1">
            <a:spLocks/>
          </p:cNvSpPr>
          <p:nvPr/>
        </p:nvSpPr>
        <p:spPr>
          <a:xfrm>
            <a:off x="200025" y="44450"/>
            <a:ext cx="8764588" cy="590552"/>
          </a:xfrm>
          <a:prstGeom prst="rect">
            <a:avLst/>
          </a:prstGeom>
        </p:spPr>
        <p:txBody>
          <a:bodyPr lIns="0" tIns="0" rIns="0" bIns="0" anchor="ct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endParaRPr lang="en-GB" sz="4000" dirty="0">
              <a:latin typeface="Calibri"/>
              <a:cs typeface="Calibri"/>
            </a:endParaRPr>
          </a:p>
        </p:txBody>
      </p:sp>
      <p:sp>
        <p:nvSpPr>
          <p:cNvPr id="12" name="Content Placeholder 2">
            <a:extLst>
              <a:ext uri="{FF2B5EF4-FFF2-40B4-BE49-F238E27FC236}">
                <a16:creationId xmlns:a16="http://schemas.microsoft.com/office/drawing/2014/main" id="{BF87A434-89AD-A844-95B5-66F5329043F4}"/>
              </a:ext>
            </a:extLst>
          </p:cNvPr>
          <p:cNvSpPr txBox="1">
            <a:spLocks/>
          </p:cNvSpPr>
          <p:nvPr/>
        </p:nvSpPr>
        <p:spPr>
          <a:xfrm>
            <a:off x="228600" y="1005840"/>
            <a:ext cx="8686800" cy="502920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tx1">
                    <a:lumMod val="85000"/>
                    <a:lumOff val="15000"/>
                  </a:schemeClr>
                </a:solidFill>
                <a:latin typeface="Calibri" panose="020F0502020204030204" pitchFamily="34" charset="0"/>
                <a:cs typeface="Calibri" panose="020F0502020204030204" pitchFamily="34" charset="0"/>
              </a:rPr>
              <a:t>Mercury middleware for improved I/O prefetching </a:t>
            </a:r>
          </a:p>
          <a:p>
            <a:pPr lvl="1"/>
            <a:r>
              <a:rPr lang="en-US" sz="2800" dirty="0">
                <a:solidFill>
                  <a:schemeClr val="tx1">
                    <a:lumMod val="85000"/>
                    <a:lumOff val="15000"/>
                  </a:schemeClr>
                </a:solidFill>
                <a:latin typeface="Calibri" panose="020F0502020204030204" pitchFamily="34" charset="0"/>
                <a:cs typeface="Calibri" panose="020F0502020204030204" pitchFamily="34" charset="0"/>
              </a:rPr>
              <a:t>User knowledge can be exploited to guide transparent prefetching</a:t>
            </a:r>
          </a:p>
          <a:p>
            <a:pPr lvl="1"/>
            <a:r>
              <a:rPr lang="en-US" sz="2800" dirty="0">
                <a:solidFill>
                  <a:schemeClr val="tx1">
                    <a:lumMod val="85000"/>
                    <a:lumOff val="15000"/>
                  </a:schemeClr>
                </a:solidFill>
                <a:latin typeface="Calibri" panose="020F0502020204030204" pitchFamily="34" charset="0"/>
                <a:cs typeface="Calibri" panose="020F0502020204030204" pitchFamily="34" charset="0"/>
              </a:rPr>
              <a:t>History base prefetching potentially possible</a:t>
            </a:r>
          </a:p>
          <a:p>
            <a:r>
              <a:rPr lang="en-US" sz="3200" dirty="0">
                <a:solidFill>
                  <a:schemeClr val="tx1">
                    <a:lumMod val="85000"/>
                    <a:lumOff val="15000"/>
                  </a:schemeClr>
                </a:solidFill>
                <a:latin typeface="Calibri" panose="020F0502020204030204" pitchFamily="34" charset="0"/>
                <a:cs typeface="Calibri" panose="020F0502020204030204" pitchFamily="34" charset="0"/>
              </a:rPr>
              <a:t>NVM caching extensions to ROMIO</a:t>
            </a:r>
          </a:p>
          <a:p>
            <a:pPr lvl="1"/>
            <a:r>
              <a:rPr lang="en-US" sz="2800" dirty="0">
                <a:solidFill>
                  <a:schemeClr val="tx1">
                    <a:lumMod val="85000"/>
                    <a:lumOff val="15000"/>
                  </a:schemeClr>
                </a:solidFill>
                <a:latin typeface="Calibri" panose="020F0502020204030204" pitchFamily="34" charset="0"/>
                <a:cs typeface="Calibri" panose="020F0502020204030204" pitchFamily="34" charset="0"/>
              </a:rPr>
              <a:t>Compute nodes’ attached NVMs can improve collective I/O performance</a:t>
            </a:r>
          </a:p>
          <a:p>
            <a:pPr lvl="2"/>
            <a:r>
              <a:rPr lang="en-US" sz="2800" dirty="0">
                <a:solidFill>
                  <a:schemeClr val="tx1">
                    <a:lumMod val="85000"/>
                    <a:lumOff val="15000"/>
                  </a:schemeClr>
                </a:solidFill>
                <a:latin typeface="Calibri" panose="020F0502020204030204" pitchFamily="34" charset="0"/>
                <a:cs typeface="Calibri" panose="020F0502020204030204" pitchFamily="34" charset="0"/>
              </a:rPr>
              <a:t>Increase aggregate I/O bandwidth</a:t>
            </a:r>
          </a:p>
          <a:p>
            <a:pPr lvl="2"/>
            <a:r>
              <a:rPr lang="en-US" sz="2800" dirty="0">
                <a:solidFill>
                  <a:schemeClr val="tx1">
                    <a:lumMod val="85000"/>
                    <a:lumOff val="15000"/>
                  </a:schemeClr>
                </a:solidFill>
                <a:latin typeface="Calibri" panose="020F0502020204030204" pitchFamily="34" charset="0"/>
                <a:cs typeface="Calibri" panose="020F0502020204030204" pitchFamily="34" charset="0"/>
              </a:rPr>
              <a:t>Reduce global synchronization overheads in ext2ph</a:t>
            </a:r>
          </a:p>
          <a:p>
            <a:pPr lvl="1"/>
            <a:r>
              <a:rPr lang="en-US" sz="2800" dirty="0">
                <a:solidFill>
                  <a:schemeClr val="tx1">
                    <a:lumMod val="85000"/>
                    <a:lumOff val="15000"/>
                  </a:schemeClr>
                </a:solidFill>
                <a:latin typeface="Calibri" panose="020F0502020204030204" pitchFamily="34" charset="0"/>
                <a:cs typeface="Calibri" panose="020F0502020204030204" pitchFamily="34" charset="0"/>
              </a:rPr>
              <a:t>Reduce collective I/O memory requirements</a:t>
            </a:r>
          </a:p>
        </p:txBody>
      </p:sp>
    </p:spTree>
    <p:extLst>
      <p:ext uri="{BB962C8B-B14F-4D97-AF65-F5344CB8AC3E}">
        <p14:creationId xmlns:p14="http://schemas.microsoft.com/office/powerpoint/2010/main" val="2246710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Bild 8"/>
          <p:cNvPicPr/>
          <p:nvPr/>
        </p:nvPicPr>
        <p:blipFill>
          <a:blip r:embed="rId2"/>
          <a:stretch/>
        </p:blipFill>
        <p:spPr>
          <a:xfrm>
            <a:off x="8088840" y="5715000"/>
            <a:ext cx="535680" cy="580680"/>
          </a:xfrm>
          <a:prstGeom prst="rect">
            <a:avLst/>
          </a:prstGeom>
          <a:ln w="9360">
            <a:noFill/>
          </a:ln>
        </p:spPr>
      </p:pic>
      <p:pic>
        <p:nvPicPr>
          <p:cNvPr id="90" name="Bild 10"/>
          <p:cNvPicPr/>
          <p:nvPr/>
        </p:nvPicPr>
        <p:blipFill>
          <a:blip r:embed="rId3"/>
          <a:stretch/>
        </p:blipFill>
        <p:spPr>
          <a:xfrm>
            <a:off x="6229440" y="5842080"/>
            <a:ext cx="1644840" cy="304200"/>
          </a:xfrm>
          <a:prstGeom prst="rect">
            <a:avLst/>
          </a:prstGeom>
          <a:ln w="9360">
            <a:noFill/>
          </a:ln>
        </p:spPr>
      </p:pic>
      <p:sp>
        <p:nvSpPr>
          <p:cNvPr id="91" name="CustomShape 1"/>
          <p:cNvSpPr/>
          <p:nvPr/>
        </p:nvSpPr>
        <p:spPr>
          <a:xfrm rot="5400000">
            <a:off x="1457280" y="-1453680"/>
            <a:ext cx="5177880" cy="8085240"/>
          </a:xfrm>
          <a:prstGeom prst="round1Rect">
            <a:avLst>
              <a:gd name="adj" fmla="val 7960"/>
            </a:avLst>
          </a:prstGeom>
          <a:blipFill>
            <a:blip r:embed="rId4"/>
            <a:stretch>
              <a:fillRect/>
            </a:stretch>
          </a:blip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 name="CustomShape 2"/>
          <p:cNvSpPr/>
          <p:nvPr/>
        </p:nvSpPr>
        <p:spPr>
          <a:xfrm>
            <a:off x="844200" y="2209680"/>
            <a:ext cx="7381800" cy="190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10000"/>
              </a:lnSpc>
            </a:pPr>
            <a:r>
              <a:rPr lang="en-US" sz="3200" b="0" strike="noStrike" spc="-1">
                <a:solidFill>
                  <a:srgbClr val="C1002A"/>
                </a:solidFill>
                <a:uFill>
                  <a:solidFill>
                    <a:srgbClr val="FFFFFF"/>
                  </a:solidFill>
                </a:uFill>
                <a:latin typeface="Arial"/>
                <a:ea typeface="Times New Roman"/>
              </a:rPr>
              <a:t>Thank you for your attention!</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5</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1DB2B446-6045-0346-87E4-A6A9DBD1E2C9}"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Hierarchical Memory &amp; Policies</a:t>
            </a:r>
            <a:endParaRPr sz="4000" dirty="0">
              <a:solidFill>
                <a:schemeClr val="tx1">
                  <a:lumMod val="85000"/>
                  <a:lumOff val="15000"/>
                </a:schemeClr>
              </a:solidFill>
              <a:latin typeface="Calibri"/>
              <a:cs typeface="Calibri"/>
            </a:endParaRPr>
          </a:p>
        </p:txBody>
      </p:sp>
      <p:sp>
        <p:nvSpPr>
          <p:cNvPr id="4" name="TextBox 3">
            <a:extLst>
              <a:ext uri="{FF2B5EF4-FFF2-40B4-BE49-F238E27FC236}">
                <a16:creationId xmlns:a16="http://schemas.microsoft.com/office/drawing/2014/main" id="{0880D5AE-89EF-014F-B953-A75D624F0801}"/>
              </a:ext>
            </a:extLst>
          </p:cNvPr>
          <p:cNvSpPr txBox="1"/>
          <p:nvPr/>
        </p:nvSpPr>
        <p:spPr>
          <a:xfrm>
            <a:off x="-4866968" y="-2227006"/>
            <a:ext cx="184731" cy="369332"/>
          </a:xfrm>
          <a:prstGeom prst="rect">
            <a:avLst/>
          </a:prstGeom>
          <a:noFill/>
        </p:spPr>
        <p:txBody>
          <a:bodyPr wrap="none" rtlCol="0">
            <a:spAutoFit/>
          </a:bodyPr>
          <a:lstStyle/>
          <a:p>
            <a:endParaRPr lang="en-US" dirty="0"/>
          </a:p>
        </p:txBody>
      </p:sp>
      <p:sp>
        <p:nvSpPr>
          <p:cNvPr id="10" name="Abgerundetes Rechteck 5">
            <a:extLst>
              <a:ext uri="{FF2B5EF4-FFF2-40B4-BE49-F238E27FC236}">
                <a16:creationId xmlns:a16="http://schemas.microsoft.com/office/drawing/2014/main" id="{D22070AC-A5A6-2241-AB14-15709031B225}"/>
              </a:ext>
            </a:extLst>
          </p:cNvPr>
          <p:cNvSpPr/>
          <p:nvPr/>
        </p:nvSpPr>
        <p:spPr bwMode="auto">
          <a:xfrm>
            <a:off x="6704476" y="1935974"/>
            <a:ext cx="1944216" cy="792088"/>
          </a:xfrm>
          <a:prstGeom prst="roundRect">
            <a:avLst/>
          </a:prstGeom>
          <a:solidFill>
            <a:schemeClr val="accent1">
              <a:lumMod val="75000"/>
            </a:schemeClr>
          </a:solidFill>
          <a:ln>
            <a:solidFill>
              <a:schemeClr val="tx2">
                <a:lumMod val="5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Application</a:t>
            </a:r>
          </a:p>
        </p:txBody>
      </p:sp>
      <p:sp>
        <p:nvSpPr>
          <p:cNvPr id="13" name="Abgerundetes Rechteck 6">
            <a:extLst>
              <a:ext uri="{FF2B5EF4-FFF2-40B4-BE49-F238E27FC236}">
                <a16:creationId xmlns:a16="http://schemas.microsoft.com/office/drawing/2014/main" id="{C77B6A3A-2CCC-9741-8986-064A4D244554}"/>
              </a:ext>
            </a:extLst>
          </p:cNvPr>
          <p:cNvSpPr/>
          <p:nvPr/>
        </p:nvSpPr>
        <p:spPr bwMode="auto">
          <a:xfrm>
            <a:off x="6704476" y="3304126"/>
            <a:ext cx="1944216" cy="792088"/>
          </a:xfrm>
          <a:prstGeom prst="roundRect">
            <a:avLst/>
          </a:prstGeom>
          <a:solidFill>
            <a:schemeClr val="accent1">
              <a:lumMod val="75000"/>
            </a:schemeClr>
          </a:solidFill>
          <a:ln>
            <a:solidFill>
              <a:schemeClr val="tx2">
                <a:lumMod val="5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dirty="0">
                <a:solidFill>
                  <a:schemeClr val="bg1"/>
                </a:solidFill>
                <a:latin typeface="Arial" charset="0"/>
              </a:rPr>
              <a:t>Cache</a:t>
            </a:r>
          </a:p>
        </p:txBody>
      </p:sp>
      <p:sp>
        <p:nvSpPr>
          <p:cNvPr id="14" name="Abgerundetes Rechteck 7">
            <a:extLst>
              <a:ext uri="{FF2B5EF4-FFF2-40B4-BE49-F238E27FC236}">
                <a16:creationId xmlns:a16="http://schemas.microsoft.com/office/drawing/2014/main" id="{4ACCEF11-A561-F04B-9E42-9A13457030F1}"/>
              </a:ext>
            </a:extLst>
          </p:cNvPr>
          <p:cNvSpPr/>
          <p:nvPr/>
        </p:nvSpPr>
        <p:spPr bwMode="auto">
          <a:xfrm>
            <a:off x="6704476" y="4672278"/>
            <a:ext cx="1944216" cy="792088"/>
          </a:xfrm>
          <a:prstGeom prst="roundRect">
            <a:avLst/>
          </a:prstGeom>
          <a:solidFill>
            <a:schemeClr val="accent1">
              <a:lumMod val="75000"/>
            </a:schemeClr>
          </a:solidFill>
          <a:ln>
            <a:solidFill>
              <a:schemeClr val="tx2">
                <a:lumMod val="5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dirty="0">
                <a:solidFill>
                  <a:schemeClr val="bg1"/>
                </a:solidFill>
                <a:latin typeface="Arial" charset="0"/>
              </a:rPr>
              <a:t>File System</a:t>
            </a:r>
          </a:p>
        </p:txBody>
      </p:sp>
      <p:cxnSp>
        <p:nvCxnSpPr>
          <p:cNvPr id="15" name="Gerade Verbindung mit Pfeil 8">
            <a:extLst>
              <a:ext uri="{FF2B5EF4-FFF2-40B4-BE49-F238E27FC236}">
                <a16:creationId xmlns:a16="http://schemas.microsoft.com/office/drawing/2014/main" id="{B388197E-FDAE-DD4B-A163-0CB30EE9DE67}"/>
              </a:ext>
            </a:extLst>
          </p:cNvPr>
          <p:cNvCxnSpPr>
            <a:stCxn id="16" idx="2"/>
          </p:cNvCxnSpPr>
          <p:nvPr/>
        </p:nvCxnSpPr>
        <p:spPr bwMode="auto">
          <a:xfrm>
            <a:off x="7676584" y="2728062"/>
            <a:ext cx="0" cy="576064"/>
          </a:xfrm>
          <a:prstGeom prst="straightConnector1">
            <a:avLst/>
          </a:prstGeom>
          <a:solidFill>
            <a:schemeClr val="accent1"/>
          </a:solidFill>
          <a:ln w="19050" cap="flat" cmpd="sng" algn="ctr">
            <a:solidFill>
              <a:schemeClr val="tx1"/>
            </a:solidFill>
            <a:prstDash val="solid"/>
            <a:round/>
            <a:headEnd type="arrow"/>
            <a:tailEnd type="arrow"/>
          </a:ln>
          <a:effectLst/>
        </p:spPr>
      </p:cxnSp>
      <p:cxnSp>
        <p:nvCxnSpPr>
          <p:cNvPr id="16" name="Gerade Verbindung mit Pfeil 9">
            <a:extLst>
              <a:ext uri="{FF2B5EF4-FFF2-40B4-BE49-F238E27FC236}">
                <a16:creationId xmlns:a16="http://schemas.microsoft.com/office/drawing/2014/main" id="{A286ECD5-0E19-4E42-B4A0-25B797186618}"/>
              </a:ext>
            </a:extLst>
          </p:cNvPr>
          <p:cNvCxnSpPr/>
          <p:nvPr/>
        </p:nvCxnSpPr>
        <p:spPr bwMode="auto">
          <a:xfrm>
            <a:off x="7676584" y="4096214"/>
            <a:ext cx="0" cy="576064"/>
          </a:xfrm>
          <a:prstGeom prst="straightConnector1">
            <a:avLst/>
          </a:prstGeom>
          <a:solidFill>
            <a:schemeClr val="accent1"/>
          </a:solidFill>
          <a:ln w="19050" cap="flat" cmpd="sng" algn="ctr">
            <a:solidFill>
              <a:schemeClr val="tx1"/>
            </a:solidFill>
            <a:prstDash val="solid"/>
            <a:round/>
            <a:headEnd type="arrow"/>
            <a:tailEnd type="arrow"/>
          </a:ln>
          <a:effectLst/>
        </p:spPr>
      </p:cxnSp>
      <p:sp>
        <p:nvSpPr>
          <p:cNvPr id="17" name="Content Placeholder 2">
            <a:extLst>
              <a:ext uri="{FF2B5EF4-FFF2-40B4-BE49-F238E27FC236}">
                <a16:creationId xmlns:a16="http://schemas.microsoft.com/office/drawing/2014/main" id="{650DE48D-B7F6-AC4A-AFC6-E287DC8A3343}"/>
              </a:ext>
            </a:extLst>
          </p:cNvPr>
          <p:cNvSpPr>
            <a:spLocks noGrp="1"/>
          </p:cNvSpPr>
          <p:nvPr>
            <p:ph idx="1"/>
          </p:nvPr>
        </p:nvSpPr>
        <p:spPr>
          <a:xfrm>
            <a:off x="228601" y="1005840"/>
            <a:ext cx="6319683" cy="5373749"/>
          </a:xfrm>
        </p:spPr>
        <p:txBody>
          <a:bodyPr/>
          <a:lstStyle/>
          <a:p>
            <a:pPr marL="0" indent="0">
              <a:spcBef>
                <a:spcPct val="0"/>
              </a:spcBef>
              <a:buNone/>
            </a:pPr>
            <a:r>
              <a:rPr lang="en-US" sz="3600" b="1" dirty="0">
                <a:solidFill>
                  <a:schemeClr val="tx1">
                    <a:lumMod val="85000"/>
                    <a:lumOff val="15000"/>
                  </a:schemeClr>
                </a:solidFill>
                <a:latin typeface="Calibri"/>
                <a:ea typeface="+mj-ea"/>
                <a:cs typeface="Calibri"/>
              </a:rPr>
              <a:t>Hiding I/O Latency</a:t>
            </a:r>
            <a:endParaRPr lang="en-US" sz="3600" dirty="0">
              <a:solidFill>
                <a:schemeClr val="tx1">
                  <a:lumMod val="85000"/>
                  <a:lumOff val="15000"/>
                </a:schemeClr>
              </a:solidFill>
              <a:latin typeface="Calibri"/>
              <a:ea typeface="+mj-ea"/>
              <a:cs typeface="Calibri"/>
            </a:endParaRPr>
          </a:p>
          <a:p>
            <a:pPr>
              <a:spcBef>
                <a:spcPct val="0"/>
              </a:spcBef>
            </a:pPr>
            <a:r>
              <a:rPr lang="en-US" sz="3600" dirty="0">
                <a:solidFill>
                  <a:schemeClr val="tx1">
                    <a:lumMod val="85000"/>
                    <a:lumOff val="15000"/>
                  </a:schemeClr>
                </a:solidFill>
                <a:latin typeface="Calibri"/>
                <a:ea typeface="+mj-ea"/>
                <a:cs typeface="Calibri"/>
              </a:rPr>
              <a:t>Read Accesses</a:t>
            </a:r>
          </a:p>
          <a:p>
            <a:pPr lvl="1">
              <a:spcBef>
                <a:spcPct val="0"/>
              </a:spcBef>
            </a:pPr>
            <a:r>
              <a:rPr lang="en-US" sz="3200" u="sng" dirty="0">
                <a:solidFill>
                  <a:schemeClr val="tx1">
                    <a:lumMod val="85000"/>
                    <a:lumOff val="15000"/>
                  </a:schemeClr>
                </a:solidFill>
                <a:latin typeface="Calibri"/>
                <a:ea typeface="+mj-ea"/>
                <a:cs typeface="Calibri"/>
              </a:rPr>
              <a:t>Readahead</a:t>
            </a:r>
            <a:r>
              <a:rPr lang="en-US" sz="3200" dirty="0">
                <a:solidFill>
                  <a:schemeClr val="tx1">
                    <a:lumMod val="85000"/>
                    <a:lumOff val="15000"/>
                  </a:schemeClr>
                </a:solidFill>
                <a:latin typeface="Calibri"/>
                <a:ea typeface="+mj-ea"/>
                <a:cs typeface="Calibri"/>
              </a:rPr>
              <a:t>: exploit space locality to preload data from disk into cache</a:t>
            </a:r>
          </a:p>
          <a:p>
            <a:pPr lvl="1">
              <a:spcBef>
                <a:spcPct val="0"/>
              </a:spcBef>
            </a:pPr>
            <a:r>
              <a:rPr lang="en-US" sz="3200" u="sng" dirty="0">
                <a:solidFill>
                  <a:schemeClr val="tx1">
                    <a:lumMod val="85000"/>
                    <a:lumOff val="15000"/>
                  </a:schemeClr>
                </a:solidFill>
                <a:latin typeface="Calibri"/>
                <a:ea typeface="+mj-ea"/>
                <a:cs typeface="Calibri"/>
              </a:rPr>
              <a:t>LRU</a:t>
            </a:r>
            <a:r>
              <a:rPr lang="en-US" sz="3200" dirty="0">
                <a:solidFill>
                  <a:schemeClr val="tx1">
                    <a:lumMod val="85000"/>
                    <a:lumOff val="15000"/>
                  </a:schemeClr>
                </a:solidFill>
                <a:latin typeface="Calibri"/>
                <a:ea typeface="+mj-ea"/>
                <a:cs typeface="Calibri"/>
              </a:rPr>
              <a:t>: exploit time locality to keep most valuable data in cache</a:t>
            </a:r>
          </a:p>
          <a:p>
            <a:pPr>
              <a:spcBef>
                <a:spcPct val="0"/>
              </a:spcBef>
            </a:pPr>
            <a:r>
              <a:rPr lang="en-US" sz="3600" dirty="0">
                <a:solidFill>
                  <a:schemeClr val="tx1">
                    <a:lumMod val="85000"/>
                    <a:lumOff val="15000"/>
                  </a:schemeClr>
                </a:solidFill>
                <a:latin typeface="Calibri"/>
                <a:ea typeface="+mj-ea"/>
                <a:cs typeface="Calibri"/>
              </a:rPr>
              <a:t>Write Accesses</a:t>
            </a:r>
          </a:p>
          <a:p>
            <a:pPr lvl="1">
              <a:spcBef>
                <a:spcPct val="0"/>
              </a:spcBef>
            </a:pPr>
            <a:r>
              <a:rPr lang="en-US" sz="3200" u="sng" dirty="0">
                <a:solidFill>
                  <a:schemeClr val="tx1">
                    <a:lumMod val="85000"/>
                    <a:lumOff val="15000"/>
                  </a:schemeClr>
                </a:solidFill>
                <a:latin typeface="Calibri"/>
                <a:ea typeface="+mj-ea"/>
                <a:cs typeface="Calibri"/>
              </a:rPr>
              <a:t>Write-behind</a:t>
            </a:r>
            <a:r>
              <a:rPr lang="en-US" sz="3200" dirty="0">
                <a:solidFill>
                  <a:schemeClr val="tx1">
                    <a:lumMod val="85000"/>
                    <a:lumOff val="15000"/>
                  </a:schemeClr>
                </a:solidFill>
                <a:latin typeface="Calibri"/>
                <a:ea typeface="+mj-ea"/>
                <a:cs typeface="Calibri"/>
              </a:rPr>
              <a:t>: temporarily store data into cache and write it to disk asynchronously later on</a:t>
            </a:r>
          </a:p>
          <a:p>
            <a:pPr>
              <a:spcBef>
                <a:spcPct val="0"/>
              </a:spcBef>
            </a:pPr>
            <a:r>
              <a:rPr lang="en-US" sz="3600" dirty="0">
                <a:solidFill>
                  <a:srgbClr val="C00000"/>
                </a:solidFill>
                <a:latin typeface="Calibri"/>
                <a:ea typeface="+mj-ea"/>
                <a:cs typeface="Calibri"/>
              </a:rPr>
              <a:t>HPC I/O patterns are complex</a:t>
            </a:r>
          </a:p>
        </p:txBody>
      </p:sp>
    </p:spTree>
    <p:extLst>
      <p:ext uri="{BB962C8B-B14F-4D97-AF65-F5344CB8AC3E}">
        <p14:creationId xmlns:p14="http://schemas.microsoft.com/office/powerpoint/2010/main" val="368611368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6</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Agenda</a:t>
            </a:r>
            <a:endParaRPr dirty="0">
              <a:solidFill>
                <a:schemeClr val="tx1">
                  <a:lumMod val="85000"/>
                  <a:lumOff val="15000"/>
                </a:schemeClr>
              </a:solidFill>
              <a:latin typeface="Calibri"/>
              <a:cs typeface="Calibri"/>
            </a:endParaRPr>
          </a:p>
        </p:txBody>
      </p:sp>
      <p:sp>
        <p:nvSpPr>
          <p:cNvPr id="10" name="Content Placeholder 2">
            <a:extLst>
              <a:ext uri="{FF2B5EF4-FFF2-40B4-BE49-F238E27FC236}">
                <a16:creationId xmlns:a16="http://schemas.microsoft.com/office/drawing/2014/main" id="{D7987494-7F5C-5142-94B8-C5B05AC1CA63}"/>
              </a:ext>
            </a:extLst>
          </p:cNvPr>
          <p:cNvSpPr>
            <a:spLocks noGrp="1"/>
          </p:cNvSpPr>
          <p:nvPr>
            <p:ph idx="1"/>
          </p:nvPr>
        </p:nvSpPr>
        <p:spPr>
          <a:xfrm>
            <a:off x="228600" y="1005839"/>
            <a:ext cx="8686800" cy="5294599"/>
          </a:xfrm>
        </p:spPr>
        <p:txBody>
          <a:bodyPr/>
          <a:lstStyle/>
          <a:p>
            <a:pPr>
              <a:spcBef>
                <a:spcPct val="0"/>
              </a:spcBef>
            </a:pPr>
            <a:r>
              <a:rPr lang="en-US" sz="3600" dirty="0">
                <a:solidFill>
                  <a:schemeClr val="tx1">
                    <a:lumMod val="85000"/>
                    <a:lumOff val="15000"/>
                  </a:schemeClr>
                </a:solidFill>
                <a:latin typeface="Calibri"/>
                <a:ea typeface="+mj-ea"/>
                <a:cs typeface="Calibri"/>
              </a:rPr>
              <a:t>Guided Prefetching</a:t>
            </a:r>
          </a:p>
          <a:p>
            <a:pPr lvl="1">
              <a:spcBef>
                <a:spcPct val="0"/>
              </a:spcBef>
            </a:pPr>
            <a:r>
              <a:rPr lang="en-US" sz="2800" dirty="0">
                <a:solidFill>
                  <a:schemeClr val="tx1">
                    <a:lumMod val="85000"/>
                    <a:lumOff val="15000"/>
                  </a:schemeClr>
                </a:solidFill>
                <a:latin typeface="Calibri"/>
                <a:ea typeface="+mj-ea"/>
                <a:cs typeface="Calibri"/>
              </a:rPr>
              <a:t>Research Landscape on I/O Prefetching</a:t>
            </a:r>
            <a:endParaRPr lang="en-US" sz="3200" dirty="0">
              <a:solidFill>
                <a:schemeClr val="tx1">
                  <a:lumMod val="85000"/>
                  <a:lumOff val="15000"/>
                </a:schemeClr>
              </a:solidFill>
              <a:latin typeface="Calibri"/>
              <a:ea typeface="+mj-ea"/>
              <a:cs typeface="Calibri"/>
            </a:endParaRPr>
          </a:p>
          <a:p>
            <a:pPr lvl="1">
              <a:spcBef>
                <a:spcPct val="0"/>
              </a:spcBef>
            </a:pPr>
            <a:r>
              <a:rPr lang="en-US" sz="2800" dirty="0">
                <a:solidFill>
                  <a:schemeClr val="tx1">
                    <a:lumMod val="85000"/>
                    <a:lumOff val="15000"/>
                  </a:schemeClr>
                </a:solidFill>
                <a:latin typeface="Calibri"/>
                <a:ea typeface="+mj-ea"/>
                <a:cs typeface="Calibri"/>
              </a:rPr>
              <a:t>File System Prefetching Interfaces</a:t>
            </a:r>
          </a:p>
          <a:p>
            <a:pPr lvl="1">
              <a:spcBef>
                <a:spcPct val="0"/>
              </a:spcBef>
            </a:pPr>
            <a:r>
              <a:rPr lang="en-US" sz="2800" dirty="0">
                <a:solidFill>
                  <a:schemeClr val="tx1">
                    <a:lumMod val="85000"/>
                    <a:lumOff val="15000"/>
                  </a:schemeClr>
                </a:solidFill>
                <a:latin typeface="Calibri"/>
                <a:ea typeface="+mj-ea"/>
                <a:cs typeface="Calibri"/>
              </a:rPr>
              <a:t>Mercury Middleware</a:t>
            </a:r>
            <a:endParaRPr lang="en-US" sz="2400" dirty="0">
              <a:solidFill>
                <a:schemeClr val="tx1">
                  <a:lumMod val="85000"/>
                  <a:lumOff val="15000"/>
                </a:schemeClr>
              </a:solidFill>
              <a:latin typeface="Calibri"/>
              <a:ea typeface="+mj-ea"/>
              <a:cs typeface="Calibri"/>
            </a:endParaRPr>
          </a:p>
          <a:p>
            <a:pPr lvl="1">
              <a:spcBef>
                <a:spcPct val="0"/>
              </a:spcBef>
            </a:pPr>
            <a:r>
              <a:rPr lang="en-US" sz="2800" dirty="0">
                <a:solidFill>
                  <a:schemeClr val="tx1">
                    <a:lumMod val="85000"/>
                    <a:lumOff val="15000"/>
                  </a:schemeClr>
                </a:solidFill>
                <a:latin typeface="Calibri"/>
                <a:ea typeface="+mj-ea"/>
                <a:cs typeface="Calibri"/>
              </a:rPr>
              <a:t>Evaluation</a:t>
            </a:r>
          </a:p>
          <a:p>
            <a:pPr>
              <a:spcBef>
                <a:spcPct val="0"/>
              </a:spcBef>
            </a:pPr>
            <a:r>
              <a:rPr lang="en-US" sz="3600" dirty="0">
                <a:solidFill>
                  <a:schemeClr val="tx1">
                    <a:lumMod val="85000"/>
                    <a:lumOff val="15000"/>
                  </a:schemeClr>
                </a:solidFill>
                <a:latin typeface="Calibri"/>
                <a:ea typeface="+mj-ea"/>
                <a:cs typeface="Calibri"/>
              </a:rPr>
              <a:t>NVM Write Behind Caching in MPI I/O</a:t>
            </a:r>
          </a:p>
          <a:p>
            <a:pPr lvl="1">
              <a:spcBef>
                <a:spcPct val="0"/>
              </a:spcBef>
            </a:pPr>
            <a:r>
              <a:rPr lang="en-US" sz="2800" dirty="0">
                <a:solidFill>
                  <a:schemeClr val="tx1">
                    <a:lumMod val="85000"/>
                    <a:lumOff val="15000"/>
                  </a:schemeClr>
                </a:solidFill>
                <a:latin typeface="Calibri"/>
                <a:ea typeface="+mj-ea"/>
                <a:cs typeface="Calibri"/>
              </a:rPr>
              <a:t>Parallel I/O in MPI</a:t>
            </a:r>
          </a:p>
          <a:p>
            <a:pPr lvl="1">
              <a:spcBef>
                <a:spcPct val="0"/>
              </a:spcBef>
            </a:pPr>
            <a:r>
              <a:rPr lang="en-US" sz="2800" dirty="0">
                <a:solidFill>
                  <a:schemeClr val="tx1">
                    <a:lumMod val="85000"/>
                    <a:lumOff val="15000"/>
                  </a:schemeClr>
                </a:solidFill>
                <a:latin typeface="Calibri"/>
                <a:cs typeface="Calibri"/>
              </a:rPr>
              <a:t>Extended two phase algorithm</a:t>
            </a:r>
            <a:endParaRPr lang="en-US" sz="2800" dirty="0">
              <a:solidFill>
                <a:schemeClr val="tx1">
                  <a:lumMod val="85000"/>
                  <a:lumOff val="15000"/>
                </a:schemeClr>
              </a:solidFill>
              <a:latin typeface="Calibri"/>
              <a:ea typeface="+mj-ea"/>
              <a:cs typeface="Calibri"/>
            </a:endParaRPr>
          </a:p>
          <a:p>
            <a:pPr lvl="1">
              <a:spcBef>
                <a:spcPct val="0"/>
              </a:spcBef>
            </a:pPr>
            <a:r>
              <a:rPr lang="en-US" sz="2800" dirty="0">
                <a:solidFill>
                  <a:schemeClr val="tx1">
                    <a:lumMod val="85000"/>
                    <a:lumOff val="15000"/>
                  </a:schemeClr>
                </a:solidFill>
                <a:latin typeface="Calibri"/>
                <a:ea typeface="+mj-ea"/>
                <a:cs typeface="Calibri"/>
              </a:rPr>
              <a:t>Research Landscape on Collective I/O</a:t>
            </a:r>
          </a:p>
          <a:p>
            <a:pPr lvl="1">
              <a:spcBef>
                <a:spcPct val="0"/>
              </a:spcBef>
            </a:pPr>
            <a:r>
              <a:rPr lang="en-US" sz="2800" dirty="0">
                <a:solidFill>
                  <a:schemeClr val="tx1">
                    <a:lumMod val="85000"/>
                    <a:lumOff val="15000"/>
                  </a:schemeClr>
                </a:solidFill>
                <a:latin typeface="Calibri"/>
                <a:ea typeface="+mj-ea"/>
                <a:cs typeface="Calibri"/>
              </a:rPr>
              <a:t>Non-Volatile Based Approach</a:t>
            </a:r>
          </a:p>
          <a:p>
            <a:pPr lvl="1">
              <a:spcBef>
                <a:spcPct val="0"/>
              </a:spcBef>
            </a:pPr>
            <a:r>
              <a:rPr lang="en-US" sz="2800" dirty="0">
                <a:solidFill>
                  <a:schemeClr val="tx1">
                    <a:lumMod val="85000"/>
                    <a:lumOff val="15000"/>
                  </a:schemeClr>
                </a:solidFill>
                <a:latin typeface="Calibri"/>
                <a:ea typeface="+mj-ea"/>
                <a:cs typeface="Calibri"/>
              </a:rPr>
              <a:t>Evaluation</a:t>
            </a:r>
          </a:p>
          <a:p>
            <a:pPr>
              <a:spcBef>
                <a:spcPct val="0"/>
              </a:spcBef>
            </a:pPr>
            <a:r>
              <a:rPr lang="en-US" sz="3600" dirty="0">
                <a:solidFill>
                  <a:schemeClr val="tx1">
                    <a:lumMod val="85000"/>
                    <a:lumOff val="15000"/>
                  </a:schemeClr>
                </a:solidFill>
                <a:latin typeface="Calibri"/>
                <a:ea typeface="+mj-ea"/>
                <a:cs typeface="Calibri"/>
              </a:rPr>
              <a:t>Conclusions</a:t>
            </a:r>
          </a:p>
        </p:txBody>
      </p:sp>
    </p:spTree>
    <p:extLst>
      <p:ext uri="{BB962C8B-B14F-4D97-AF65-F5344CB8AC3E}">
        <p14:creationId xmlns:p14="http://schemas.microsoft.com/office/powerpoint/2010/main" val="80726136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7</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47601658-D43E-9743-B943-49A5367F29F9}" type="datetime4">
              <a:rPr lang="en-US" smtClean="0"/>
              <a:t>July 20, 2018</a:t>
            </a:fld>
            <a:endParaRPr lang="de-DE" dirty="0"/>
          </a:p>
        </p:txBody>
      </p:sp>
      <p:sp>
        <p:nvSpPr>
          <p:cNvPr id="7" name="Content Placeholder 2">
            <a:extLst>
              <a:ext uri="{FF2B5EF4-FFF2-40B4-BE49-F238E27FC236}">
                <a16:creationId xmlns:a16="http://schemas.microsoft.com/office/drawing/2014/main" id="{284199EB-7EA7-F849-8C12-A3217EDDADFE}"/>
              </a:ext>
            </a:extLst>
          </p:cNvPr>
          <p:cNvSpPr>
            <a:spLocks noGrp="1"/>
          </p:cNvSpPr>
          <p:nvPr>
            <p:ph idx="1"/>
          </p:nvPr>
        </p:nvSpPr>
        <p:spPr>
          <a:xfrm>
            <a:off x="234462" y="679938"/>
            <a:ext cx="8658713" cy="5557374"/>
          </a:xfrm>
        </p:spPr>
        <p:txBody>
          <a:bodyPr/>
          <a:lstStyle/>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endParaRPr lang="en-GB" sz="2400" dirty="0">
              <a:latin typeface="Calibri"/>
              <a:cs typeface="Calibri"/>
            </a:endParaRPr>
          </a:p>
          <a:p>
            <a:pPr marL="0" indent="0">
              <a:buClr>
                <a:srgbClr val="002060"/>
              </a:buClr>
              <a:buNone/>
            </a:pPr>
            <a:r>
              <a:rPr lang="en-GB" sz="4400" dirty="0">
                <a:solidFill>
                  <a:schemeClr val="tx1">
                    <a:lumMod val="85000"/>
                    <a:lumOff val="15000"/>
                  </a:schemeClr>
                </a:solidFill>
                <a:latin typeface="Calibri"/>
                <a:cs typeface="Calibri"/>
              </a:rPr>
              <a:t>Guided Prefetching in Linux</a:t>
            </a:r>
          </a:p>
        </p:txBody>
      </p:sp>
    </p:spTree>
    <p:extLst>
      <p:ext uri="{BB962C8B-B14F-4D97-AF65-F5344CB8AC3E}">
        <p14:creationId xmlns:p14="http://schemas.microsoft.com/office/powerpoint/2010/main" val="328073291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a:xfrm>
            <a:off x="1600200" y="6453336"/>
            <a:ext cx="5851525" cy="332656"/>
          </a:xfrm>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8</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a:xfrm>
            <a:off x="395536" y="6453336"/>
            <a:ext cx="1116000" cy="332656"/>
          </a:xfrm>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Research Landscape on I/O Prefetching</a:t>
            </a:r>
            <a:endParaRPr dirty="0">
              <a:solidFill>
                <a:schemeClr val="tx1">
                  <a:lumMod val="85000"/>
                  <a:lumOff val="15000"/>
                </a:schemeClr>
              </a:solidFill>
              <a:latin typeface="Calibri"/>
              <a:cs typeface="Calibri"/>
            </a:endParaRPr>
          </a:p>
        </p:txBody>
      </p:sp>
      <p:grpSp>
        <p:nvGrpSpPr>
          <p:cNvPr id="21" name="Group 20">
            <a:extLst>
              <a:ext uri="{FF2B5EF4-FFF2-40B4-BE49-F238E27FC236}">
                <a16:creationId xmlns:a16="http://schemas.microsoft.com/office/drawing/2014/main" id="{9CB666A2-1BFE-C94D-B0B8-11494E844480}"/>
              </a:ext>
            </a:extLst>
          </p:cNvPr>
          <p:cNvGrpSpPr/>
          <p:nvPr/>
        </p:nvGrpSpPr>
        <p:grpSpPr>
          <a:xfrm>
            <a:off x="1429928" y="1311002"/>
            <a:ext cx="2103120" cy="2103120"/>
            <a:chOff x="1211855" y="1377104"/>
            <a:chExt cx="2103120" cy="2103120"/>
          </a:xfrm>
        </p:grpSpPr>
        <p:sp>
          <p:nvSpPr>
            <p:cNvPr id="3" name="Oval 2">
              <a:extLst>
                <a:ext uri="{FF2B5EF4-FFF2-40B4-BE49-F238E27FC236}">
                  <a16:creationId xmlns:a16="http://schemas.microsoft.com/office/drawing/2014/main" id="{7F216261-BEE7-A445-A381-BF46792CD289}"/>
                </a:ext>
              </a:extLst>
            </p:cNvPr>
            <p:cNvSpPr/>
            <p:nvPr/>
          </p:nvSpPr>
          <p:spPr>
            <a:xfrm>
              <a:off x="1211855" y="1377104"/>
              <a:ext cx="2103120" cy="2103120"/>
            </a:xfrm>
            <a:prstGeom prst="ellipse">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87A4310-CCF5-2947-A5C6-297FA584F984}"/>
                </a:ext>
              </a:extLst>
            </p:cNvPr>
            <p:cNvSpPr txBox="1"/>
            <p:nvPr/>
          </p:nvSpPr>
          <p:spPr>
            <a:xfrm>
              <a:off x="1254165" y="1966999"/>
              <a:ext cx="2018501" cy="923330"/>
            </a:xfrm>
            <a:prstGeom prst="rect">
              <a:avLst/>
            </a:prstGeom>
            <a:noFill/>
          </p:spPr>
          <p:txBody>
            <a:bodyPr wrap="none" rtlCol="0">
              <a:spAutoFit/>
            </a:bodyPr>
            <a:lstStyle/>
            <a:p>
              <a:pPr algn="ctr"/>
              <a:r>
                <a:rPr lang="en-US" b="1" dirty="0">
                  <a:solidFill>
                    <a:schemeClr val="bg1"/>
                  </a:solidFill>
                </a:rPr>
                <a:t>Static</a:t>
              </a:r>
            </a:p>
            <a:p>
              <a:pPr algn="ctr"/>
              <a:r>
                <a:rPr lang="en-US" dirty="0">
                  <a:solidFill>
                    <a:schemeClr val="bg1"/>
                  </a:solidFill>
                </a:rPr>
                <a:t>(compiler inserted</a:t>
              </a:r>
            </a:p>
            <a:p>
              <a:pPr algn="ctr"/>
              <a:r>
                <a:rPr lang="en-US" dirty="0">
                  <a:solidFill>
                    <a:schemeClr val="bg1"/>
                  </a:solidFill>
                </a:rPr>
                <a:t>hints)</a:t>
              </a:r>
            </a:p>
          </p:txBody>
        </p:sp>
      </p:grpSp>
      <p:grpSp>
        <p:nvGrpSpPr>
          <p:cNvPr id="22" name="Group 21">
            <a:extLst>
              <a:ext uri="{FF2B5EF4-FFF2-40B4-BE49-F238E27FC236}">
                <a16:creationId xmlns:a16="http://schemas.microsoft.com/office/drawing/2014/main" id="{5A7E7F1F-4C49-4740-A490-5E0AA25F4B27}"/>
              </a:ext>
            </a:extLst>
          </p:cNvPr>
          <p:cNvGrpSpPr/>
          <p:nvPr/>
        </p:nvGrpSpPr>
        <p:grpSpPr>
          <a:xfrm>
            <a:off x="3786799" y="886729"/>
            <a:ext cx="2833172" cy="2834640"/>
            <a:chOff x="3844151" y="974865"/>
            <a:chExt cx="2833172" cy="2834640"/>
          </a:xfrm>
        </p:grpSpPr>
        <p:sp>
          <p:nvSpPr>
            <p:cNvPr id="15" name="Oval 14">
              <a:extLst>
                <a:ext uri="{FF2B5EF4-FFF2-40B4-BE49-F238E27FC236}">
                  <a16:creationId xmlns:a16="http://schemas.microsoft.com/office/drawing/2014/main" id="{416A5D08-40E5-544E-AC7F-0A1A3F437777}"/>
                </a:ext>
              </a:extLst>
            </p:cNvPr>
            <p:cNvSpPr/>
            <p:nvPr/>
          </p:nvSpPr>
          <p:spPr>
            <a:xfrm>
              <a:off x="3844151" y="974865"/>
              <a:ext cx="2833172" cy="2834640"/>
            </a:xfrm>
            <a:prstGeom prst="ellipse">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2C7DEA6-301A-354C-B9C2-7E4C520F6EAA}"/>
                </a:ext>
              </a:extLst>
            </p:cNvPr>
            <p:cNvSpPr txBox="1"/>
            <p:nvPr/>
          </p:nvSpPr>
          <p:spPr>
            <a:xfrm>
              <a:off x="4129659" y="1930520"/>
              <a:ext cx="2262158" cy="923330"/>
            </a:xfrm>
            <a:prstGeom prst="rect">
              <a:avLst/>
            </a:prstGeom>
            <a:noFill/>
          </p:spPr>
          <p:txBody>
            <a:bodyPr wrap="none" rtlCol="0">
              <a:spAutoFit/>
            </a:bodyPr>
            <a:lstStyle/>
            <a:p>
              <a:pPr algn="ctr"/>
              <a:r>
                <a:rPr lang="en-US" b="1" dirty="0">
                  <a:solidFill>
                    <a:schemeClr val="bg1"/>
                  </a:solidFill>
                </a:rPr>
                <a:t>Speculative</a:t>
              </a:r>
            </a:p>
            <a:p>
              <a:pPr algn="ctr"/>
              <a:r>
                <a:rPr lang="en-US" dirty="0">
                  <a:solidFill>
                    <a:schemeClr val="bg1"/>
                  </a:solidFill>
                </a:rPr>
                <a:t>(source-to-source or</a:t>
              </a:r>
            </a:p>
            <a:p>
              <a:pPr algn="ctr"/>
              <a:r>
                <a:rPr lang="en-US" dirty="0">
                  <a:solidFill>
                    <a:schemeClr val="bg1"/>
                  </a:solidFill>
                </a:rPr>
                <a:t>binary modification)</a:t>
              </a:r>
            </a:p>
          </p:txBody>
        </p:sp>
      </p:grpSp>
      <p:grpSp>
        <p:nvGrpSpPr>
          <p:cNvPr id="6" name="Group 5">
            <a:extLst>
              <a:ext uri="{FF2B5EF4-FFF2-40B4-BE49-F238E27FC236}">
                <a16:creationId xmlns:a16="http://schemas.microsoft.com/office/drawing/2014/main" id="{A47802ED-94AE-2C49-9024-BD4B7730E693}"/>
              </a:ext>
            </a:extLst>
          </p:cNvPr>
          <p:cNvGrpSpPr/>
          <p:nvPr/>
        </p:nvGrpSpPr>
        <p:grpSpPr>
          <a:xfrm>
            <a:off x="2045034" y="3402003"/>
            <a:ext cx="2834640" cy="2834640"/>
            <a:chOff x="2025267" y="3501156"/>
            <a:chExt cx="2560320" cy="2560320"/>
          </a:xfrm>
        </p:grpSpPr>
        <p:sp>
          <p:nvSpPr>
            <p:cNvPr id="16" name="Oval 15">
              <a:extLst>
                <a:ext uri="{FF2B5EF4-FFF2-40B4-BE49-F238E27FC236}">
                  <a16:creationId xmlns:a16="http://schemas.microsoft.com/office/drawing/2014/main" id="{A705469B-40A4-1B46-959F-861A0DDE8A80}"/>
                </a:ext>
              </a:extLst>
            </p:cNvPr>
            <p:cNvSpPr/>
            <p:nvPr/>
          </p:nvSpPr>
          <p:spPr>
            <a:xfrm>
              <a:off x="2025267" y="3501156"/>
              <a:ext cx="2560320" cy="2560320"/>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6D304C7-4462-2B45-B0B0-C00AB0C495E9}"/>
                </a:ext>
              </a:extLst>
            </p:cNvPr>
            <p:cNvSpPr txBox="1"/>
            <p:nvPr/>
          </p:nvSpPr>
          <p:spPr>
            <a:xfrm>
              <a:off x="2532842" y="4458151"/>
              <a:ext cx="1545171" cy="583783"/>
            </a:xfrm>
            <a:prstGeom prst="rect">
              <a:avLst/>
            </a:prstGeom>
            <a:noFill/>
          </p:spPr>
          <p:txBody>
            <a:bodyPr wrap="none" rtlCol="0">
              <a:spAutoFit/>
            </a:bodyPr>
            <a:lstStyle/>
            <a:p>
              <a:pPr algn="ctr"/>
              <a:r>
                <a:rPr lang="en-US" b="1" dirty="0">
                  <a:solidFill>
                    <a:schemeClr val="bg1"/>
                  </a:solidFill>
                </a:rPr>
                <a:t>Dynamic</a:t>
              </a:r>
            </a:p>
            <a:p>
              <a:pPr algn="ctr"/>
              <a:r>
                <a:rPr lang="en-US" dirty="0">
                  <a:solidFill>
                    <a:schemeClr val="bg1"/>
                  </a:solidFill>
                </a:rPr>
                <a:t>(history based)</a:t>
              </a:r>
            </a:p>
          </p:txBody>
        </p:sp>
      </p:grpSp>
      <p:grpSp>
        <p:nvGrpSpPr>
          <p:cNvPr id="5" name="Group 4">
            <a:extLst>
              <a:ext uri="{FF2B5EF4-FFF2-40B4-BE49-F238E27FC236}">
                <a16:creationId xmlns:a16="http://schemas.microsoft.com/office/drawing/2014/main" id="{CA7D36BA-F272-D14B-AC52-492DD06FDC30}"/>
              </a:ext>
            </a:extLst>
          </p:cNvPr>
          <p:cNvGrpSpPr/>
          <p:nvPr/>
        </p:nvGrpSpPr>
        <p:grpSpPr>
          <a:xfrm>
            <a:off x="5088552" y="3809505"/>
            <a:ext cx="2103120" cy="2103120"/>
            <a:chOff x="5385411" y="3908470"/>
            <a:chExt cx="2103120" cy="2103120"/>
          </a:xfrm>
        </p:grpSpPr>
        <p:sp>
          <p:nvSpPr>
            <p:cNvPr id="17" name="Oval 16">
              <a:extLst>
                <a:ext uri="{FF2B5EF4-FFF2-40B4-BE49-F238E27FC236}">
                  <a16:creationId xmlns:a16="http://schemas.microsoft.com/office/drawing/2014/main" id="{C5B86CA1-2822-9044-81A7-0258A4052B80}"/>
                </a:ext>
              </a:extLst>
            </p:cNvPr>
            <p:cNvSpPr/>
            <p:nvPr/>
          </p:nvSpPr>
          <p:spPr>
            <a:xfrm>
              <a:off x="5385411" y="3908470"/>
              <a:ext cx="2103120" cy="210312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17A4CB96-D5E1-6B48-AC8E-75E1C4B7DC79}"/>
                </a:ext>
              </a:extLst>
            </p:cNvPr>
            <p:cNvSpPr txBox="1"/>
            <p:nvPr/>
          </p:nvSpPr>
          <p:spPr>
            <a:xfrm>
              <a:off x="5600847" y="4636865"/>
              <a:ext cx="1672254" cy="646331"/>
            </a:xfrm>
            <a:prstGeom prst="rect">
              <a:avLst/>
            </a:prstGeom>
            <a:noFill/>
          </p:spPr>
          <p:txBody>
            <a:bodyPr wrap="none" rtlCol="0">
              <a:spAutoFit/>
            </a:bodyPr>
            <a:lstStyle/>
            <a:p>
              <a:pPr algn="ctr"/>
              <a:r>
                <a:rPr lang="en-US" b="1" dirty="0">
                  <a:solidFill>
                    <a:schemeClr val="bg1"/>
                  </a:solidFill>
                </a:rPr>
                <a:t>Manual</a:t>
              </a:r>
            </a:p>
            <a:p>
              <a:pPr algn="ctr"/>
              <a:r>
                <a:rPr lang="en-US" dirty="0">
                  <a:solidFill>
                    <a:schemeClr val="bg1"/>
                  </a:solidFill>
                </a:rPr>
                <a:t>(user inserted)</a:t>
              </a:r>
            </a:p>
          </p:txBody>
        </p:sp>
      </p:grpSp>
      <p:sp>
        <p:nvSpPr>
          <p:cNvPr id="27" name="Oval 26">
            <a:extLst>
              <a:ext uri="{FF2B5EF4-FFF2-40B4-BE49-F238E27FC236}">
                <a16:creationId xmlns:a16="http://schemas.microsoft.com/office/drawing/2014/main" id="{5F7DFE90-D3F2-F840-BC49-6984DC26DE25}"/>
              </a:ext>
            </a:extLst>
          </p:cNvPr>
          <p:cNvSpPr/>
          <p:nvPr/>
        </p:nvSpPr>
        <p:spPr>
          <a:xfrm>
            <a:off x="5082906" y="3815148"/>
            <a:ext cx="2103120" cy="210312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Down Arrow 27">
            <a:extLst>
              <a:ext uri="{FF2B5EF4-FFF2-40B4-BE49-F238E27FC236}">
                <a16:creationId xmlns:a16="http://schemas.microsoft.com/office/drawing/2014/main" id="{09DA7C58-C22A-4D41-9067-86B91BAF8E65}"/>
              </a:ext>
            </a:extLst>
          </p:cNvPr>
          <p:cNvSpPr/>
          <p:nvPr/>
        </p:nvSpPr>
        <p:spPr>
          <a:xfrm rot="5400000">
            <a:off x="7429624" y="4515384"/>
            <a:ext cx="689259" cy="73429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0740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3"/>
          </p:nvPr>
        </p:nvSpPr>
        <p:spPr/>
        <p:txBody>
          <a:bodyPr/>
          <a:lstStyle/>
          <a:p>
            <a:r>
              <a:rPr lang="en-GB"/>
              <a:t>Ph.D. Dissertation - Giuseppe Congiu</a:t>
            </a:r>
            <a:endParaRPr lang="en-GB" dirty="0"/>
          </a:p>
        </p:txBody>
      </p:sp>
      <p:sp>
        <p:nvSpPr>
          <p:cNvPr id="12" name="Slide Number Placeholder 11"/>
          <p:cNvSpPr>
            <a:spLocks noGrp="1"/>
          </p:cNvSpPr>
          <p:nvPr>
            <p:ph type="sldNum" sz="quarter" idx="4"/>
          </p:nvPr>
        </p:nvSpPr>
        <p:spPr/>
        <p:txBody>
          <a:bodyPr/>
          <a:lstStyle/>
          <a:p>
            <a:pPr>
              <a:defRPr/>
            </a:pPr>
            <a:fld id="{6B0C560D-98F8-44FE-97B8-B05E62F8036B}" type="slidenum">
              <a:rPr lang="de-DE" smtClean="0"/>
              <a:pPr>
                <a:defRPr/>
              </a:pPr>
              <a:t>9</a:t>
            </a:fld>
            <a:endParaRPr lang="de-DE" dirty="0"/>
          </a:p>
        </p:txBody>
      </p:sp>
      <p:sp>
        <p:nvSpPr>
          <p:cNvPr id="2" name="Date Placeholder 1">
            <a:extLst>
              <a:ext uri="{FF2B5EF4-FFF2-40B4-BE49-F238E27FC236}">
                <a16:creationId xmlns:a16="http://schemas.microsoft.com/office/drawing/2014/main" id="{E9A00F1C-95A7-B047-9772-A394FA5E5062}"/>
              </a:ext>
            </a:extLst>
          </p:cNvPr>
          <p:cNvSpPr>
            <a:spLocks noGrp="1"/>
          </p:cNvSpPr>
          <p:nvPr>
            <p:ph type="dt" sz="half" idx="2"/>
          </p:nvPr>
        </p:nvSpPr>
        <p:spPr/>
        <p:txBody>
          <a:bodyPr/>
          <a:lstStyle/>
          <a:p>
            <a:fld id="{7C893718-8E87-8845-B351-4A0C291DB74E}" type="datetime4">
              <a:rPr lang="en-US" smtClean="0"/>
              <a:t>July 20, 2018</a:t>
            </a:fld>
            <a:endParaRPr lang="de-DE" dirty="0"/>
          </a:p>
        </p:txBody>
      </p:sp>
      <p:sp>
        <p:nvSpPr>
          <p:cNvPr id="73" name="Titel 7">
            <a:extLst>
              <a:ext uri="{FF2B5EF4-FFF2-40B4-BE49-F238E27FC236}">
                <a16:creationId xmlns:a16="http://schemas.microsoft.com/office/drawing/2014/main" id="{6E987658-0FFA-164B-A644-EF794EEB5F04}"/>
              </a:ext>
            </a:extLst>
          </p:cNvPr>
          <p:cNvSpPr txBox="1">
            <a:spLocks noGrp="1"/>
          </p:cNvSpPr>
          <p:nvPr>
            <p:ph type="title"/>
          </p:nvPr>
        </p:nvSpPr>
        <p:spPr>
          <a:xfrm>
            <a:off x="200025" y="44450"/>
            <a:ext cx="8764588" cy="590552"/>
          </a:xfrm>
        </p:spPr>
        <p:txBody>
          <a:bodyPr/>
          <a:lstStyle/>
          <a:p>
            <a:pPr eaLnBrk="1"/>
            <a:r>
              <a:rPr lang="en-GB" sz="4000" dirty="0">
                <a:solidFill>
                  <a:schemeClr val="tx1">
                    <a:lumMod val="85000"/>
                    <a:lumOff val="15000"/>
                  </a:schemeClr>
                </a:solidFill>
                <a:latin typeface="Calibri"/>
                <a:cs typeface="Calibri"/>
              </a:rPr>
              <a:t>Contributions</a:t>
            </a:r>
            <a:endParaRPr dirty="0">
              <a:solidFill>
                <a:schemeClr val="tx1">
                  <a:lumMod val="85000"/>
                  <a:lumOff val="15000"/>
                </a:schemeClr>
              </a:solidFill>
              <a:latin typeface="Calibri"/>
              <a:cs typeface="Calibri"/>
            </a:endParaRPr>
          </a:p>
        </p:txBody>
      </p:sp>
      <p:sp>
        <p:nvSpPr>
          <p:cNvPr id="14" name="Content Placeholder 2">
            <a:extLst>
              <a:ext uri="{FF2B5EF4-FFF2-40B4-BE49-F238E27FC236}">
                <a16:creationId xmlns:a16="http://schemas.microsoft.com/office/drawing/2014/main" id="{39CEE0BB-1437-DC47-AECE-B3C1FF6E8BFD}"/>
              </a:ext>
            </a:extLst>
          </p:cNvPr>
          <p:cNvSpPr>
            <a:spLocks noGrp="1"/>
          </p:cNvSpPr>
          <p:nvPr>
            <p:ph idx="1"/>
          </p:nvPr>
        </p:nvSpPr>
        <p:spPr>
          <a:xfrm>
            <a:off x="228600" y="1005840"/>
            <a:ext cx="8686800" cy="5029200"/>
          </a:xfrm>
        </p:spPr>
        <p:txBody>
          <a:bodyPr/>
          <a:lstStyle/>
          <a:p>
            <a:pPr marL="238125" indent="-238125">
              <a:spcBef>
                <a:spcPct val="0"/>
              </a:spcBef>
            </a:pPr>
            <a:r>
              <a:rPr lang="en-US" sz="3600" dirty="0">
                <a:solidFill>
                  <a:schemeClr val="tx1">
                    <a:lumMod val="85000"/>
                    <a:lumOff val="15000"/>
                  </a:schemeClr>
                </a:solidFill>
                <a:latin typeface="Calibri"/>
                <a:cs typeface="Calibri"/>
              </a:rPr>
              <a:t>Manual approaches have best performance</a:t>
            </a:r>
            <a:endParaRPr lang="en-US" sz="3600" dirty="0">
              <a:solidFill>
                <a:schemeClr val="tx1">
                  <a:lumMod val="85000"/>
                  <a:lumOff val="15000"/>
                </a:schemeClr>
              </a:solidFill>
              <a:latin typeface="Calibri"/>
              <a:ea typeface="+mj-ea"/>
              <a:cs typeface="Calibri"/>
            </a:endParaRPr>
          </a:p>
          <a:p>
            <a:pPr marL="695325" lvl="1" indent="-238125">
              <a:spcBef>
                <a:spcPct val="0"/>
              </a:spcBef>
            </a:pPr>
            <a:r>
              <a:rPr lang="en-US" sz="3200" dirty="0">
                <a:solidFill>
                  <a:schemeClr val="tx1">
                    <a:lumMod val="85000"/>
                    <a:lumOff val="15000"/>
                  </a:schemeClr>
                </a:solidFill>
                <a:latin typeface="Calibri"/>
                <a:ea typeface="+mj-ea"/>
                <a:cs typeface="Calibri"/>
              </a:rPr>
              <a:t>Applications developers lack I/O expertise</a:t>
            </a:r>
          </a:p>
          <a:p>
            <a:pPr lvl="1">
              <a:spcBef>
                <a:spcPct val="0"/>
              </a:spcBef>
            </a:pPr>
            <a:r>
              <a:rPr lang="en-US" sz="3200" dirty="0">
                <a:solidFill>
                  <a:schemeClr val="tx1">
                    <a:lumMod val="85000"/>
                    <a:lumOff val="15000"/>
                  </a:schemeClr>
                </a:solidFill>
                <a:latin typeface="Calibri"/>
                <a:ea typeface="+mj-ea"/>
                <a:cs typeface="Calibri"/>
              </a:rPr>
              <a:t>Administrators understand I/O but lack access to the source code</a:t>
            </a:r>
          </a:p>
          <a:p>
            <a:pPr marL="238125" indent="-238125">
              <a:spcBef>
                <a:spcPct val="0"/>
              </a:spcBef>
            </a:pPr>
            <a:r>
              <a:rPr lang="en-US" sz="3600" dirty="0">
                <a:solidFill>
                  <a:schemeClr val="tx1">
                    <a:lumMod val="85000"/>
                    <a:lumOff val="15000"/>
                  </a:schemeClr>
                </a:solidFill>
                <a:latin typeface="Calibri"/>
                <a:ea typeface="+mj-ea"/>
                <a:cs typeface="Calibri"/>
              </a:rPr>
              <a:t>Develop framework for I/O pattern optimizations</a:t>
            </a:r>
          </a:p>
          <a:p>
            <a:pPr lvl="1">
              <a:spcBef>
                <a:spcPct val="0"/>
              </a:spcBef>
            </a:pPr>
            <a:r>
              <a:rPr lang="en-US" sz="3200" dirty="0">
                <a:solidFill>
                  <a:schemeClr val="tx1">
                    <a:lumMod val="85000"/>
                    <a:lumOff val="15000"/>
                  </a:schemeClr>
                </a:solidFill>
                <a:latin typeface="Calibri"/>
                <a:ea typeface="+mj-ea"/>
                <a:cs typeface="Calibri"/>
              </a:rPr>
              <a:t>Work with new and existing interfaces and applications with minor or no modifications</a:t>
            </a:r>
          </a:p>
          <a:p>
            <a:pPr lvl="1">
              <a:spcBef>
                <a:spcPct val="0"/>
              </a:spcBef>
            </a:pPr>
            <a:r>
              <a:rPr lang="en-US" sz="3200" dirty="0">
                <a:solidFill>
                  <a:schemeClr val="tx1">
                    <a:lumMod val="85000"/>
                    <a:lumOff val="15000"/>
                  </a:schemeClr>
                </a:solidFill>
                <a:latin typeface="Calibri"/>
                <a:ea typeface="+mj-ea"/>
                <a:cs typeface="Calibri"/>
              </a:rPr>
              <a:t>Provide global scope</a:t>
            </a:r>
          </a:p>
        </p:txBody>
      </p:sp>
    </p:spTree>
    <p:extLst>
      <p:ext uri="{BB962C8B-B14F-4D97-AF65-F5344CB8AC3E}">
        <p14:creationId xmlns:p14="http://schemas.microsoft.com/office/powerpoint/2010/main" val="761672644"/>
      </p:ext>
    </p:extLst>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Mailinfrastruktur</Template>
  <TotalTime>41730</TotalTime>
  <Words>3557</Words>
  <Application>Microsoft Macintosh PowerPoint</Application>
  <PresentationFormat>On-screen Show (4:3)</PresentationFormat>
  <Paragraphs>607</Paragraphs>
  <Slides>43</Slides>
  <Notes>34</Notes>
  <HiddenSlides>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43</vt:i4>
      </vt:variant>
    </vt:vector>
  </HeadingPairs>
  <TitlesOfParts>
    <vt:vector size="55" baseType="lpstr">
      <vt:lpstr>ＭＳ Ｐゴシック</vt:lpstr>
      <vt:lpstr>Arial</vt:lpstr>
      <vt:lpstr>Calibri</vt:lpstr>
      <vt:lpstr>Courier</vt:lpstr>
      <vt:lpstr>Courier New</vt:lpstr>
      <vt:lpstr>DejaVu Sans</vt:lpstr>
      <vt:lpstr>Lucidasans</vt:lpstr>
      <vt:lpstr>Symbol</vt:lpstr>
      <vt:lpstr>Times New Roman</vt:lpstr>
      <vt:lpstr>Wingdings</vt:lpstr>
      <vt:lpstr>Office Theme</vt:lpstr>
      <vt:lpstr>Office Theme</vt:lpstr>
      <vt:lpstr>PowerPoint Presentation</vt:lpstr>
      <vt:lpstr>PowerPoint Presentation</vt:lpstr>
      <vt:lpstr>Driving Science with HPC</vt:lpstr>
      <vt:lpstr>The I/O Gap Problem</vt:lpstr>
      <vt:lpstr>Hierarchical Memory &amp; Policies</vt:lpstr>
      <vt:lpstr>Agenda</vt:lpstr>
      <vt:lpstr>PowerPoint Presentation</vt:lpstr>
      <vt:lpstr>Research Landscape on I/O Prefetching</vt:lpstr>
      <vt:lpstr>Contributions</vt:lpstr>
      <vt:lpstr>Guided I/O Interfaces – POSIX</vt:lpstr>
      <vt:lpstr>Guided I/O Interfaces – GPFS</vt:lpstr>
      <vt:lpstr>Guided I/O Interfaces – Limitations</vt:lpstr>
      <vt:lpstr>Mercury Design &amp; Architecture</vt:lpstr>
      <vt:lpstr>Mercury – LUSTRE Integration</vt:lpstr>
      <vt:lpstr>Use Case: HEP ROOT Based Analytics Code </vt:lpstr>
      <vt:lpstr>Use Case: HEP ROOT Based Analytics Code </vt:lpstr>
      <vt:lpstr>Evaluation – Testbed</vt:lpstr>
      <vt:lpstr>Evaluation – Runtime vs File Size</vt:lpstr>
      <vt:lpstr>Evaluation – Operations/s vs File Size</vt:lpstr>
      <vt:lpstr>Evaluation – Runtime vs # App Instances</vt:lpstr>
      <vt:lpstr>Evaluation – Ops/s vs # App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Landscape on Collective I/O</vt:lpstr>
      <vt:lpstr>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subject/>
  <dc:creator>Carsten Allendörfer</dc:creator>
  <dc:description/>
  <cp:lastModifiedBy>Microsoft Office User</cp:lastModifiedBy>
  <cp:revision>613</cp:revision>
  <dcterms:created xsi:type="dcterms:W3CDTF">2008-05-12T15:27:22Z</dcterms:created>
  <dcterms:modified xsi:type="dcterms:W3CDTF">2018-07-20T16:00:31Z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ntentTypeId">
    <vt:lpwstr>0x010100FB87E3BAAAB2C5409213BF611CB0A5EC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3</vt:i4>
  </property>
  <property fmtid="{D5CDD505-2E9C-101B-9397-08002B2CF9AE}" pid="9" name="PresentationFormat">
    <vt:lpwstr>Bildschirmpräsentation (4:3)</vt:lpwstr>
  </property>
  <property fmtid="{D5CDD505-2E9C-101B-9397-08002B2CF9AE}" pid="10" name="ScaleCrop">
    <vt:bool>false</vt:bool>
  </property>
  <property fmtid="{D5CDD505-2E9C-101B-9397-08002B2CF9AE}" pid="11" name="ShareDoc">
    <vt:bool>false</vt:bool>
  </property>
  <property fmtid="{D5CDD505-2E9C-101B-9397-08002B2CF9AE}" pid="12" name="Slides">
    <vt:i4>42</vt:i4>
  </property>
</Properties>
</file>